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Flagship briefing. ASOM-Fed reframes federal cyber defense as an intelligence-led maneuver problem, framed as a recommended reference framework for any U.S. federal agency using a generic Federal Reference Agency archetype. Built entirely from public doctrine and public sources.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Framing compliance as a by-product is the political unlock: leadership gets FISMA/ZT/RMF reporting without the program being organized around checklists.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phases move the agency from published doctrine to a continuously-running, self-improving maneuver capability with a measurable scoreboard.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Position this as an inheritance layer. The catalogue exists; the maneuver layer has no controls. Twelve net-new controls, everything else cites existing 800-53 assessment results.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Each artefact consumes the one before it. The Studio produces the Brief; the Brief cites the controls; the cycle history makes it continuous.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on the transformation and the four differentiators. Leave the audience with the single scoreboard: temporal advantage.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core tension: defenders are static, adversaries maneuver. For a revenue- and deadline-sensitive federal agency, that asymmetry threatens revenue, statutory processing deadlines, and sensitive mission records.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union of the two doctrines is the framework's central idea. Everything downstream — terrain, cycle, maneuver catalog, metrics — instantiates this definition.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crosswalk keeps intent legible to both commanders and engineers. Full 13-row table is in the Word doctrine document.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cannot have a scheme of maneuver without terrain. The five ZTMM pillars are analyzed for key terrain, avenues, and decisive points — the CI/CD pipeline and the identity PDP are decisive points.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Six phases fuse ATP 2-33.4's analytic process (Screen/Analyze/Integrate/Produce) with maneuver planning. It is the OODA loop given a doctrinal spine and analytic rigor.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Ten forms recast maneuver-warfare categories as defensive cyber maneuvers. Full intent/mechanism/indicator detail for each is in the Word doc and the interactive HTML playbook.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Joint phasing (Shape→Deter→Seize→Dominate→Stabilize→Restore) lets leadership see cyber defense as a campaign with shifting main effort — not an undifferentiated 24/7 operation.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Temporal advantage is the single scoreboard executives should watch. It is honest, measurable, and directly ties to adversary dwell — the number that actually predicts loss.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8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D1826"/>
          </a:solidFill>
          <a:ln/>
        </p:spPr>
      </p:sp>
      <p:sp>
        <p:nvSpPr>
          <p:cNvPr id="3" name="Shape 1"/>
          <p:cNvSpPr/>
          <p:nvPr/>
        </p:nvSpPr>
        <p:spPr>
          <a:xfrm>
            <a:off x="8778240" y="-2011680"/>
            <a:ext cx="5943600" cy="5943600"/>
          </a:xfrm>
          <a:prstGeom prst="ellipse">
            <a:avLst/>
          </a:prstGeom>
          <a:solidFill>
            <a:srgbClr val="1F3A5F"/>
          </a:solidFill>
          <a:ln/>
        </p:spPr>
      </p:sp>
      <p:sp>
        <p:nvSpPr>
          <p:cNvPr id="4" name="Shape 2"/>
          <p:cNvSpPr/>
          <p:nvPr/>
        </p:nvSpPr>
        <p:spPr>
          <a:xfrm>
            <a:off x="10058400" y="2926080"/>
            <a:ext cx="4114800" cy="4114800"/>
          </a:xfrm>
          <a:prstGeom prst="ellipse">
            <a:avLst/>
          </a:prstGeom>
          <a:solidFill>
            <a:srgbClr val="2E5A88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1920240"/>
            <a:ext cx="8229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ASOM-Fed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749808" y="3063240"/>
            <a:ext cx="8412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Analytic Scheme of Maneuver for Federal Network Defense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777240" y="3749040"/>
            <a:ext cx="2926080" cy="0"/>
          </a:xfrm>
          <a:prstGeom prst="line">
            <a:avLst/>
          </a:prstGeom>
          <a:noFill/>
          <a:ln w="31750">
            <a:solidFill>
              <a:srgbClr val="C99A2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" y="3931920"/>
            <a:ext cx="7863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AEBF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recommended reference framework — applying U.S. Army maneuver + intelligence-analysis doctrine to any U.S. federal agency network (generic Federal Reference Agency model)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749808" y="603504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E92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Version 3.0  ·  August 2026  ·  Original synthesis  ·  Unclassified / Illustrative — public information only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828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AS EXHAUST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 maneuver produces the audit evidence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1088136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1920240"/>
            <a:ext cx="2743200" cy="548640"/>
          </a:xfrm>
          <a:prstGeom prst="roundRect">
            <a:avLst>
              <a:gd name="adj" fmla="val 13333"/>
            </a:avLst>
          </a:prstGeom>
          <a:solidFill>
            <a:srgbClr val="C99A2E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92024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D18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NIST CSF 2.0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3794760" y="1737360"/>
            <a:ext cx="7498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FRAME→Govern · CPE→Identify · M2–M4/M8→Protect · M1/M5→Detect · M6–M8→Respond · M11→Recover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788920"/>
            <a:ext cx="1088136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822960" y="2971800"/>
            <a:ext cx="2743200" cy="548640"/>
          </a:xfrm>
          <a:prstGeom prst="roundRect">
            <a:avLst>
              <a:gd name="adj" fmla="val 13333"/>
            </a:avLst>
          </a:prstGeom>
          <a:solidFill>
            <a:srgbClr val="C99A2E"/>
          </a:solidFill>
          <a:ln/>
        </p:spPr>
      </p:sp>
      <p:sp>
        <p:nvSpPr>
          <p:cNvPr id="10" name="Text 8"/>
          <p:cNvSpPr/>
          <p:nvPr/>
        </p:nvSpPr>
        <p:spPr>
          <a:xfrm>
            <a:off x="822960" y="297180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D18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NIST RMF (800-37)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3794760" y="2788920"/>
            <a:ext cx="7498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Terrain overlay → Categorize/Select · maneuvers → Implement · FUSE/ASSESS → continuous Monitor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840480"/>
            <a:ext cx="1088136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22960" y="4023360"/>
            <a:ext cx="2743200" cy="548640"/>
          </a:xfrm>
          <a:prstGeom prst="roundRect">
            <a:avLst>
              <a:gd name="adj" fmla="val 13333"/>
            </a:avLst>
          </a:prstGeom>
          <a:solidFill>
            <a:srgbClr val="C99A2E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402336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D18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OMB M-22-09 / ZTMM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3794760" y="3840480"/>
            <a:ext cx="7498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maturity vector is the federal zero-trust progress report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892040"/>
            <a:ext cx="1088136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22960" y="5074920"/>
            <a:ext cx="2743200" cy="548640"/>
          </a:xfrm>
          <a:prstGeom prst="roundRect">
            <a:avLst>
              <a:gd name="adj" fmla="val 13333"/>
            </a:avLst>
          </a:prstGeom>
          <a:solidFill>
            <a:srgbClr val="C99A2E"/>
          </a:solidFill>
          <a:ln/>
        </p:spPr>
      </p:sp>
      <p:sp>
        <p:nvSpPr>
          <p:cNvPr id="18" name="Text 16"/>
          <p:cNvSpPr/>
          <p:nvPr/>
        </p:nvSpPr>
        <p:spPr>
          <a:xfrm>
            <a:off x="822960" y="507492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D18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FISMA / agency OIG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3794760" y="4892040"/>
            <a:ext cx="7498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 Running Estimate + cycle products = evidence of continuous monitoring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08076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i="1" dirty="0">
                <a:solidFill>
                  <a:srgbClr val="2E5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defend first; the compliance trail follows.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828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FEDERAL REFERENCE ARCHITECTURE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18-month roadmap: doctrine → maneuvers → tempo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10881360" cy="109728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039112"/>
            <a:ext cx="457200" cy="457200"/>
          </a:xfrm>
          <a:prstGeom prst="ellipse">
            <a:avLst/>
          </a:prstGeom>
          <a:solidFill>
            <a:srgbClr val="1F3A5F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0391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463040" y="182880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0–90 days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463040" y="219456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Establish doctrine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023360" y="1691640"/>
            <a:ext cx="7315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Defensive intent; stand up CTI/FRAME cell; first Cyber Terrain Overlay (public service portal + sensitive records + ICAM); initial PCIRs; ROE.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40080" y="2926080"/>
            <a:ext cx="10881360" cy="109728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868680" y="3273552"/>
            <a:ext cx="457200" cy="457200"/>
          </a:xfrm>
          <a:prstGeom prst="ellipse">
            <a:avLst/>
          </a:prstGeom>
          <a:solidFill>
            <a:srgbClr val="1F3A5F"/>
          </a:solidFill>
          <a:ln/>
        </p:spPr>
      </p:sp>
      <p:sp>
        <p:nvSpPr>
          <p:cNvPr id="12" name="Text 10"/>
          <p:cNvSpPr/>
          <p:nvPr/>
        </p:nvSpPr>
        <p:spPr>
          <a:xfrm>
            <a:off x="868680" y="32735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463040" y="306324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3–9 months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463040" y="342900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Emplace maneuvers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023360" y="2926080"/>
            <a:ext cx="7315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Envelopment (M3) on identity; obstacles (M4) between tiers; deception grid (M5) in data terrain; wire automation; cycle monthly → weekly.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40080" y="4160520"/>
            <a:ext cx="10881360" cy="109728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68680" y="4507992"/>
            <a:ext cx="457200" cy="457200"/>
          </a:xfrm>
          <a:prstGeom prst="ellipse">
            <a:avLst/>
          </a:prstGeom>
          <a:solidFill>
            <a:srgbClr val="1F3A5F"/>
          </a:solidFill>
          <a:ln/>
        </p:spPr>
      </p:sp>
      <p:sp>
        <p:nvSpPr>
          <p:cNvPr id="18" name="Text 16"/>
          <p:cNvSpPr/>
          <p:nvPr/>
        </p:nvSpPr>
        <p:spPr>
          <a:xfrm>
            <a:off x="868680" y="45079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463040" y="429768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9–18 months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463040" y="466344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Achieve tempo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4023360" y="4160520"/>
            <a:ext cx="7315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Hunt team live (M7); pre-authorized containment; spoiling-attack integration with CISA/JCDC; MOE dashboard; ZTMM → Advanced/Optimal.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640080" y="5623560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 at 18 months:  </a:t>
            </a:r>
            <a:pPr algn="ctr" indent="0" marL="0">
              <a:buNone/>
            </a:pPr>
            <a:r>
              <a:rPr lang="en-US" sz="1350" i="1" dirty="0">
                <a:solidFill>
                  <a:srgbClr val="2E5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positive temporal advantage on the main effort (sensitive mission records + identity), provable to agency OIG as continuous monitoring.</a:t>
            </a:r>
            <a:endParaRPr lang="en-US" sz="13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828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MAKING IT ASSESSABLE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60 controls that inherit, not compete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control catalogue already exists — NIST SP 800-53 Rev. 5 has 20 families and ~1,196 controls. We do not replace it. What has never existed is an assessable specification for the maneuver layer.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1990000"/>
            <a:ext cx="10881360" cy="300000"/>
          </a:xfrm>
          <a:prstGeom prst="roundRect">
            <a:avLst>
              <a:gd name="adj" fmla="val 14516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04672" y="2020000"/>
            <a:ext cx="566928" cy="240000"/>
          </a:xfrm>
          <a:prstGeom prst="roundRect">
            <a:avLst>
              <a:gd name="adj" fmla="val 15000"/>
            </a:avLst>
          </a:prstGeom>
          <a:solidFill>
            <a:srgbClr val="1F3A5F"/>
          </a:solidFill>
          <a:ln/>
        </p:spPr>
      </p:sp>
      <p:sp>
        <p:nvSpPr>
          <p:cNvPr id="7" name="Text 5"/>
          <p:cNvSpPr/>
          <p:nvPr/>
        </p:nvSpPr>
        <p:spPr>
          <a:xfrm>
            <a:off x="804672" y="2020000"/>
            <a:ext cx="566928" cy="2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TM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508760" y="1990000"/>
            <a:ext cx="265176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Terrain Management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114800" y="1990000"/>
            <a:ext cx="54864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754880" y="1990000"/>
            <a:ext cx="658368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 the ground: inventory, weighting, zones, ownership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40080" y="2348000"/>
            <a:ext cx="10881360" cy="300000"/>
          </a:xfrm>
          <a:prstGeom prst="roundRect">
            <a:avLst>
              <a:gd name="adj" fmla="val 14516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804672" y="2378000"/>
            <a:ext cx="566928" cy="240000"/>
          </a:xfrm>
          <a:prstGeom prst="roundRect">
            <a:avLst>
              <a:gd name="adj" fmla="val 15000"/>
            </a:avLst>
          </a:prstGeom>
          <a:solidFill>
            <a:srgbClr val="1F3A5F"/>
          </a:solidFill>
          <a:ln/>
        </p:spPr>
      </p:sp>
      <p:sp>
        <p:nvSpPr>
          <p:cNvPr id="13" name="Text 11"/>
          <p:cNvSpPr/>
          <p:nvPr/>
        </p:nvSpPr>
        <p:spPr>
          <a:xfrm>
            <a:off x="804672" y="2378000"/>
            <a:ext cx="566928" cy="2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508760" y="2348000"/>
            <a:ext cx="265176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Terrain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114800" y="2348000"/>
            <a:ext cx="54864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754880" y="2348000"/>
            <a:ext cx="658368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must not be lost — and whether it can be reached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40080" y="2706000"/>
            <a:ext cx="10881360" cy="300000"/>
          </a:xfrm>
          <a:prstGeom prst="roundRect">
            <a:avLst>
              <a:gd name="adj" fmla="val 14516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04672" y="2736000"/>
            <a:ext cx="566928" cy="240000"/>
          </a:xfrm>
          <a:prstGeom prst="roundRect">
            <a:avLst>
              <a:gd name="adj" fmla="val 15000"/>
            </a:avLst>
          </a:prstGeom>
          <a:solidFill>
            <a:srgbClr val="1F3A5F"/>
          </a:solidFill>
          <a:ln/>
        </p:spPr>
      </p:sp>
      <p:sp>
        <p:nvSpPr>
          <p:cNvPr id="19" name="Text 17"/>
          <p:cNvSpPr/>
          <p:nvPr/>
        </p:nvSpPr>
        <p:spPr>
          <a:xfrm>
            <a:off x="804672" y="2736000"/>
            <a:ext cx="566928" cy="2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508760" y="2706000"/>
            <a:ext cx="265176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Scheme of Maneuver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114800" y="2706000"/>
            <a:ext cx="54864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754880" y="2706000"/>
            <a:ext cx="658368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Moves assigned to ground, tracked to honest states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640080" y="3064000"/>
            <a:ext cx="10881360" cy="300000"/>
          </a:xfrm>
          <a:prstGeom prst="roundRect">
            <a:avLst>
              <a:gd name="adj" fmla="val 14516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804672" y="3094000"/>
            <a:ext cx="566928" cy="240000"/>
          </a:xfrm>
          <a:prstGeom prst="roundRect">
            <a:avLst>
              <a:gd name="adj" fmla="val 15000"/>
            </a:avLst>
          </a:prstGeom>
          <a:solidFill>
            <a:srgbClr val="1F3A5F"/>
          </a:solidFill>
          <a:ln/>
        </p:spPr>
      </p:sp>
      <p:sp>
        <p:nvSpPr>
          <p:cNvPr id="25" name="Text 23"/>
          <p:cNvSpPr/>
          <p:nvPr/>
        </p:nvSpPr>
        <p:spPr>
          <a:xfrm>
            <a:off x="804672" y="3094000"/>
            <a:ext cx="566928" cy="2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508760" y="3064000"/>
            <a:ext cx="265176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Tempo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114800" y="3064000"/>
            <a:ext cx="54864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4754880" y="3064000"/>
            <a:ext cx="658368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Speed of decision, measured and pre-authorised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640080" y="3422000"/>
            <a:ext cx="10881360" cy="300000"/>
          </a:xfrm>
          <a:prstGeom prst="roundRect">
            <a:avLst>
              <a:gd name="adj" fmla="val 14516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804672" y="3452000"/>
            <a:ext cx="566928" cy="240000"/>
          </a:xfrm>
          <a:prstGeom prst="roundRect">
            <a:avLst>
              <a:gd name="adj" fmla="val 15000"/>
            </a:avLst>
          </a:prstGeom>
          <a:solidFill>
            <a:srgbClr val="1F3A5F"/>
          </a:solidFill>
          <a:ln/>
        </p:spPr>
      </p:sp>
      <p:sp>
        <p:nvSpPr>
          <p:cNvPr id="31" name="Text 29"/>
          <p:cNvSpPr/>
          <p:nvPr/>
        </p:nvSpPr>
        <p:spPr>
          <a:xfrm>
            <a:off x="804672" y="3452000"/>
            <a:ext cx="566928" cy="2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1508760" y="3422000"/>
            <a:ext cx="265176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 Execution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114800" y="3422000"/>
            <a:ext cx="54864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4754880" y="3422000"/>
            <a:ext cx="658368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Cadence, posture computation, the evidentiary record</a:t>
            </a:r>
            <a:endParaRPr lang="en-US" sz="1250" dirty="0"/>
          </a:p>
        </p:txBody>
      </p:sp>
      <p:sp>
        <p:nvSpPr>
          <p:cNvPr id="35" name="Shape 33"/>
          <p:cNvSpPr/>
          <p:nvPr/>
        </p:nvSpPr>
        <p:spPr>
          <a:xfrm>
            <a:off x="640080" y="3780000"/>
            <a:ext cx="10881360" cy="300000"/>
          </a:xfrm>
          <a:prstGeom prst="roundRect">
            <a:avLst>
              <a:gd name="adj" fmla="val 14516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804672" y="3810000"/>
            <a:ext cx="566928" cy="240000"/>
          </a:xfrm>
          <a:prstGeom prst="roundRect">
            <a:avLst>
              <a:gd name="adj" fmla="val 15000"/>
            </a:avLst>
          </a:prstGeom>
          <a:solidFill>
            <a:srgbClr val="1F3A5F"/>
          </a:solidFill>
          <a:ln/>
        </p:spPr>
      </p:sp>
      <p:sp>
        <p:nvSpPr>
          <p:cNvPr id="37" name="Text 35"/>
          <p:cNvSpPr/>
          <p:nvPr/>
        </p:nvSpPr>
        <p:spPr>
          <a:xfrm>
            <a:off x="804672" y="3810000"/>
            <a:ext cx="566928" cy="2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CG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1508760" y="3780000"/>
            <a:ext cx="265176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Command &amp; Governance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4114800" y="3780000"/>
            <a:ext cx="54864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40" name="Text 38"/>
          <p:cNvSpPr/>
          <p:nvPr/>
        </p:nvSpPr>
        <p:spPr>
          <a:xfrm>
            <a:off x="4754880" y="3780000"/>
            <a:ext cx="658368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Intent, phase, rules of engagement, disposition</a:t>
            </a:r>
            <a:endParaRPr lang="en-US" sz="1250" dirty="0"/>
          </a:p>
        </p:txBody>
      </p:sp>
      <p:sp>
        <p:nvSpPr>
          <p:cNvPr id="42" name="Shape 33"/>
          <p:cNvSpPr/>
          <p:nvPr/>
        </p:nvSpPr>
        <p:spPr>
          <a:xfrm>
            <a:off x="640080" y="4138000"/>
            <a:ext cx="10881360" cy="300000"/>
          </a:xfrm>
          <a:prstGeom prst="roundRect">
            <a:avLst>
              <a:gd name="adj" fmla="val 14516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43" name="Shape 34"/>
          <p:cNvSpPr/>
          <p:nvPr/>
        </p:nvSpPr>
        <p:spPr>
          <a:xfrm>
            <a:off x="804672" y="4168000"/>
            <a:ext cx="566928" cy="240000"/>
          </a:xfrm>
          <a:prstGeom prst="roundRect">
            <a:avLst>
              <a:gd name="adj" fmla="val 15000"/>
            </a:avLst>
          </a:prstGeom>
          <a:solidFill>
            <a:srgbClr val="1F3A5F"/>
          </a:solidFill>
          <a:ln/>
        </p:spPr>
      </p:sp>
      <p:sp>
        <p:nvSpPr>
          <p:cNvPr id="44" name="Text 35"/>
          <p:cNvSpPr/>
          <p:nvPr/>
        </p:nvSpPr>
        <p:spPr>
          <a:xfrm>
            <a:off x="804672" y="4168000"/>
            <a:ext cx="566928" cy="2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RC</a:t>
            </a:r>
            <a:endParaRPr lang="en-US" sz="1200" dirty="0"/>
          </a:p>
        </p:txBody>
      </p:sp>
      <p:sp>
        <p:nvSpPr>
          <p:cNvPr id="45" name="Text 36"/>
          <p:cNvSpPr/>
          <p:nvPr/>
        </p:nvSpPr>
        <p:spPr>
          <a:xfrm>
            <a:off x="1508760" y="4138000"/>
            <a:ext cx="265176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Reconstitution</a:t>
            </a:r>
            <a:endParaRPr lang="en-US" sz="1300" dirty="0"/>
          </a:p>
        </p:txBody>
      </p:sp>
      <p:sp>
        <p:nvSpPr>
          <p:cNvPr id="46" name="Text 37"/>
          <p:cNvSpPr/>
          <p:nvPr/>
        </p:nvSpPr>
        <p:spPr>
          <a:xfrm>
            <a:off x="4114800" y="4138000"/>
            <a:ext cx="54864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47" name="Text 38"/>
          <p:cNvSpPr/>
          <p:nvPr/>
        </p:nvSpPr>
        <p:spPr>
          <a:xfrm>
            <a:off x="4754880" y="4138000"/>
            <a:ext cx="658368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Bringing the mission back — held outside the blast radius, and exercised</a:t>
            </a:r>
            <a:endParaRPr lang="en-US" sz="1250" dirty="0"/>
          </a:p>
        </p:txBody>
      </p:sp>
      <p:sp>
        <p:nvSpPr>
          <p:cNvPr id="48" name="Shape 33"/>
          <p:cNvSpPr/>
          <p:nvPr/>
        </p:nvSpPr>
        <p:spPr>
          <a:xfrm>
            <a:off x="640080" y="4496000"/>
            <a:ext cx="10881360" cy="300000"/>
          </a:xfrm>
          <a:prstGeom prst="roundRect">
            <a:avLst>
              <a:gd name="adj" fmla="val 14516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49" name="Shape 34"/>
          <p:cNvSpPr/>
          <p:nvPr/>
        </p:nvSpPr>
        <p:spPr>
          <a:xfrm>
            <a:off x="804672" y="4526000"/>
            <a:ext cx="566928" cy="240000"/>
          </a:xfrm>
          <a:prstGeom prst="roundRect">
            <a:avLst>
              <a:gd name="adj" fmla="val 15000"/>
            </a:avLst>
          </a:prstGeom>
          <a:solidFill>
            <a:srgbClr val="1F3A5F"/>
          </a:solidFill>
          <a:ln/>
        </p:spPr>
      </p:sp>
      <p:sp>
        <p:nvSpPr>
          <p:cNvPr id="50" name="Text 35"/>
          <p:cNvSpPr/>
          <p:nvPr/>
        </p:nvSpPr>
        <p:spPr>
          <a:xfrm>
            <a:off x="804672" y="4526000"/>
            <a:ext cx="566928" cy="2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</a:t>
            </a:r>
            <a:endParaRPr lang="en-US" sz="1200" dirty="0"/>
          </a:p>
        </p:txBody>
      </p:sp>
      <p:sp>
        <p:nvSpPr>
          <p:cNvPr id="51" name="Text 36"/>
          <p:cNvSpPr/>
          <p:nvPr/>
        </p:nvSpPr>
        <p:spPr>
          <a:xfrm>
            <a:off x="1508760" y="4496000"/>
            <a:ext cx="265176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Federal Obligations</a:t>
            </a:r>
            <a:endParaRPr lang="en-US" sz="1300" dirty="0"/>
          </a:p>
        </p:txBody>
      </p:sp>
      <p:sp>
        <p:nvSpPr>
          <p:cNvPr id="52" name="Text 37"/>
          <p:cNvSpPr/>
          <p:nvPr/>
        </p:nvSpPr>
        <p:spPr>
          <a:xfrm>
            <a:off x="4114800" y="4496000"/>
            <a:ext cx="54864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00" dirty="0"/>
          </a:p>
        </p:txBody>
      </p:sp>
      <p:sp>
        <p:nvSpPr>
          <p:cNvPr id="53" name="Text 38"/>
          <p:cNvSpPr/>
          <p:nvPr/>
        </p:nvSpPr>
        <p:spPr>
          <a:xfrm>
            <a:off x="4754880" y="4496000"/>
            <a:ext cx="658368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Privacy, CUI, tenancy, operational technology, statutory availability, supply chain</a:t>
            </a:r>
            <a:endParaRPr lang="en-US" sz="1250" dirty="0"/>
          </a:p>
        </p:txBody>
      </p:sp>
      <p:sp>
        <p:nvSpPr>
          <p:cNvPr id="54" name="Shape 33"/>
          <p:cNvSpPr/>
          <p:nvPr/>
        </p:nvSpPr>
        <p:spPr>
          <a:xfrm>
            <a:off x="640080" y="4854000"/>
            <a:ext cx="10881360" cy="300000"/>
          </a:xfrm>
          <a:prstGeom prst="roundRect">
            <a:avLst>
              <a:gd name="adj" fmla="val 14516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55" name="Shape 34"/>
          <p:cNvSpPr/>
          <p:nvPr/>
        </p:nvSpPr>
        <p:spPr>
          <a:xfrm>
            <a:off x="804672" y="4884000"/>
            <a:ext cx="566928" cy="240000"/>
          </a:xfrm>
          <a:prstGeom prst="roundRect">
            <a:avLst>
              <a:gd name="adj" fmla="val 15000"/>
            </a:avLst>
          </a:prstGeom>
          <a:solidFill>
            <a:srgbClr val="1F3A5F"/>
          </a:solidFill>
          <a:ln/>
        </p:spPr>
      </p:sp>
      <p:sp>
        <p:nvSpPr>
          <p:cNvPr id="56" name="Text 35"/>
          <p:cNvSpPr/>
          <p:nvPr/>
        </p:nvSpPr>
        <p:spPr>
          <a:xfrm>
            <a:off x="804672" y="4884000"/>
            <a:ext cx="566928" cy="2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WF</a:t>
            </a:r>
            <a:endParaRPr lang="en-US" sz="1200" dirty="0"/>
          </a:p>
        </p:txBody>
      </p:sp>
      <p:sp>
        <p:nvSpPr>
          <p:cNvPr id="57" name="Text 36"/>
          <p:cNvSpPr/>
          <p:nvPr/>
        </p:nvSpPr>
        <p:spPr>
          <a:xfrm>
            <a:off x="1508760" y="4854000"/>
            <a:ext cx="265176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Workforce Terrain</a:t>
            </a:r>
            <a:endParaRPr lang="en-US" sz="1300" dirty="0"/>
          </a:p>
        </p:txBody>
      </p:sp>
      <p:sp>
        <p:nvSpPr>
          <p:cNvPr id="58" name="Text 37"/>
          <p:cNvSpPr/>
          <p:nvPr/>
        </p:nvSpPr>
        <p:spPr>
          <a:xfrm>
            <a:off x="4114800" y="4854000"/>
            <a:ext cx="54864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59" name="Text 38"/>
          <p:cNvSpPr/>
          <p:nvPr/>
        </p:nvSpPr>
        <p:spPr>
          <a:xfrm>
            <a:off x="4754880" y="4854000"/>
            <a:ext cx="658368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people who operate the estate, as ground</a:t>
            </a:r>
            <a:endParaRPr lang="en-US" sz="1250" dirty="0"/>
          </a:p>
        </p:txBody>
      </p:sp>
      <p:sp>
        <p:nvSpPr>
          <p:cNvPr id="60" name="Shape 33"/>
          <p:cNvSpPr/>
          <p:nvPr/>
        </p:nvSpPr>
        <p:spPr>
          <a:xfrm>
            <a:off x="640080" y="5212000"/>
            <a:ext cx="10881360" cy="300000"/>
          </a:xfrm>
          <a:prstGeom prst="roundRect">
            <a:avLst>
              <a:gd name="adj" fmla="val 14516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61" name="Shape 34"/>
          <p:cNvSpPr/>
          <p:nvPr/>
        </p:nvSpPr>
        <p:spPr>
          <a:xfrm>
            <a:off x="804672" y="5242000"/>
            <a:ext cx="566928" cy="240000"/>
          </a:xfrm>
          <a:prstGeom prst="roundRect">
            <a:avLst>
              <a:gd name="adj" fmla="val 15000"/>
            </a:avLst>
          </a:prstGeom>
          <a:solidFill>
            <a:srgbClr val="1F3A5F"/>
          </a:solidFill>
          <a:ln/>
        </p:spPr>
      </p:sp>
      <p:sp>
        <p:nvSpPr>
          <p:cNvPr id="62" name="Text 35"/>
          <p:cNvSpPr/>
          <p:nvPr/>
        </p:nvSpPr>
        <p:spPr>
          <a:xfrm>
            <a:off x="804672" y="5242000"/>
            <a:ext cx="566928" cy="2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</a:t>
            </a:r>
            <a:endParaRPr lang="en-US" sz="1200" dirty="0"/>
          </a:p>
        </p:txBody>
      </p:sp>
      <p:sp>
        <p:nvSpPr>
          <p:cNvPr id="63" name="Text 36"/>
          <p:cNvSpPr/>
          <p:nvPr/>
        </p:nvSpPr>
        <p:spPr>
          <a:xfrm>
            <a:off x="1508760" y="5212000"/>
            <a:ext cx="265176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Facilities Terrain</a:t>
            </a:r>
            <a:endParaRPr lang="en-US" sz="1300" dirty="0"/>
          </a:p>
        </p:txBody>
      </p:sp>
      <p:sp>
        <p:nvSpPr>
          <p:cNvPr id="64" name="Text 37"/>
          <p:cNvSpPr/>
          <p:nvPr/>
        </p:nvSpPr>
        <p:spPr>
          <a:xfrm>
            <a:off x="4114800" y="5212000"/>
            <a:ext cx="54864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65" name="Text 38"/>
          <p:cNvSpPr/>
          <p:nvPr/>
        </p:nvSpPr>
        <p:spPr>
          <a:xfrm>
            <a:off x="4754880" y="5212000"/>
            <a:ext cx="658368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Buildings, zones, and the maintenance paths through them</a:t>
            </a:r>
            <a:endParaRPr lang="en-US" sz="1250" dirty="0"/>
          </a:p>
        </p:txBody>
      </p:sp>
      <p:sp>
        <p:nvSpPr>
          <p:cNvPr id="66" name="Shape 33"/>
          <p:cNvSpPr/>
          <p:nvPr/>
        </p:nvSpPr>
        <p:spPr>
          <a:xfrm>
            <a:off x="640080" y="5570000"/>
            <a:ext cx="10881360" cy="300000"/>
          </a:xfrm>
          <a:prstGeom prst="roundRect">
            <a:avLst>
              <a:gd name="adj" fmla="val 14516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67" name="Shape 34"/>
          <p:cNvSpPr/>
          <p:nvPr/>
        </p:nvSpPr>
        <p:spPr>
          <a:xfrm>
            <a:off x="804672" y="5600000"/>
            <a:ext cx="566928" cy="240000"/>
          </a:xfrm>
          <a:prstGeom prst="roundRect">
            <a:avLst>
              <a:gd name="adj" fmla="val 15000"/>
            </a:avLst>
          </a:prstGeom>
          <a:solidFill>
            <a:srgbClr val="1F3A5F"/>
          </a:solidFill>
          <a:ln/>
        </p:spPr>
      </p:sp>
      <p:sp>
        <p:nvSpPr>
          <p:cNvPr id="68" name="Text 35"/>
          <p:cNvSpPr/>
          <p:nvPr/>
        </p:nvSpPr>
        <p:spPr>
          <a:xfrm>
            <a:off x="804672" y="5600000"/>
            <a:ext cx="566928" cy="2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LC</a:t>
            </a:r>
            <a:endParaRPr lang="en-US" sz="1200" dirty="0"/>
          </a:p>
        </p:txBody>
      </p:sp>
      <p:sp>
        <p:nvSpPr>
          <p:cNvPr id="69" name="Text 36"/>
          <p:cNvSpPr/>
          <p:nvPr/>
        </p:nvSpPr>
        <p:spPr>
          <a:xfrm>
            <a:off x="1508760" y="5570000"/>
            <a:ext cx="265176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Lines of Communication</a:t>
            </a:r>
            <a:endParaRPr lang="en-US" sz="1300" dirty="0"/>
          </a:p>
        </p:txBody>
      </p:sp>
      <p:sp>
        <p:nvSpPr>
          <p:cNvPr id="70" name="Text 37"/>
          <p:cNvSpPr/>
          <p:nvPr/>
        </p:nvSpPr>
        <p:spPr>
          <a:xfrm>
            <a:off x="4114800" y="5570000"/>
            <a:ext cx="54864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71" name="Text 38"/>
          <p:cNvSpPr/>
          <p:nvPr/>
        </p:nvSpPr>
        <p:spPr>
          <a:xfrm>
            <a:off x="4754880" y="5570000"/>
            <a:ext cx="658368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Suppliers, components, and the routes they reach on</a:t>
            </a:r>
            <a:endParaRPr lang="en-US" sz="1250" dirty="0"/>
          </a:p>
        </p:txBody>
      </p:sp>
      <p:sp>
        <p:nvSpPr>
          <p:cNvPr id="41" name="Text 39"/>
          <p:cNvSpPr/>
          <p:nvPr/>
        </p:nvSpPr>
        <p:spPr>
          <a:xfrm>
            <a:off x="640080" y="608076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i="1" dirty="0">
                <a:solidFill>
                  <a:srgbClr val="2E5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12 of the 60 are genuinely net new. Everything else inherits or extends — assessed once, not twice.</a:t>
            </a:r>
            <a:endParaRPr lang="en-US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828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PRODUCT, NOT SEVEN FILES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suite — and how it chains together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3520440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1801368"/>
            <a:ext cx="384048" cy="384048"/>
          </a:xfrm>
          <a:prstGeom prst="ellipse">
            <a:avLst/>
          </a:prstGeom>
          <a:solidFill>
            <a:srgbClr val="C99A2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8013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2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417320" y="1764792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Framework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417320" y="2075688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914400" y="2350008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doctrine — why defence is a maneuver problem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43400" y="1600200"/>
            <a:ext cx="3520440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572000" y="1801368"/>
            <a:ext cx="384048" cy="384048"/>
          </a:xfrm>
          <a:prstGeom prst="ellipse">
            <a:avLst/>
          </a:prstGeom>
          <a:solidFill>
            <a:srgbClr val="C99A2E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0" y="18013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2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120640" y="1764792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Control Guide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5120640" y="2075688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 + CSV/JSON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617720" y="2350008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 assessable controls inheriting from 800-53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046720" y="1600200"/>
            <a:ext cx="3520440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275320" y="1801368"/>
            <a:ext cx="384048" cy="384048"/>
          </a:xfrm>
          <a:prstGeom prst="ellipse">
            <a:avLst/>
          </a:prstGeom>
          <a:solidFill>
            <a:srgbClr val="C99A2E"/>
          </a:solidFill>
          <a:ln/>
        </p:spPr>
      </p:sp>
      <p:sp>
        <p:nvSpPr>
          <p:cNvPr id="18" name="Text 16"/>
          <p:cNvSpPr/>
          <p:nvPr/>
        </p:nvSpPr>
        <p:spPr>
          <a:xfrm>
            <a:off x="8275320" y="18013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2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8823960" y="1764792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Playbook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8823960" y="2075688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Interactive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8321040" y="2350008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browsable reference for practitioners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40080" y="3200400"/>
            <a:ext cx="3520440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868680" y="3401568"/>
            <a:ext cx="384048" cy="384048"/>
          </a:xfrm>
          <a:prstGeom prst="ellipse">
            <a:avLst/>
          </a:prstGeom>
          <a:solidFill>
            <a:srgbClr val="C99A2E"/>
          </a:solidFill>
          <a:ln/>
        </p:spPr>
      </p:sp>
      <p:sp>
        <p:nvSpPr>
          <p:cNvPr id="24" name="Text 22"/>
          <p:cNvSpPr/>
          <p:nvPr/>
        </p:nvSpPr>
        <p:spPr>
          <a:xfrm>
            <a:off x="868680" y="34015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2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1417320" y="3364992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Tower Model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1417320" y="3675888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Interactive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14400" y="3950208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Assets → layers → maneuvers → missions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4343400" y="3200400"/>
            <a:ext cx="3520440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572000" y="3401568"/>
            <a:ext cx="384048" cy="384048"/>
          </a:xfrm>
          <a:prstGeom prst="ellipse">
            <a:avLst/>
          </a:prstGeom>
          <a:solidFill>
            <a:srgbClr val="C99A2E"/>
          </a:solidFill>
          <a:ln/>
        </p:spPr>
      </p:sp>
      <p:sp>
        <p:nvSpPr>
          <p:cNvPr id="30" name="Text 28"/>
          <p:cNvSpPr/>
          <p:nvPr/>
        </p:nvSpPr>
        <p:spPr>
          <a:xfrm>
            <a:off x="4572000" y="34015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2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5120640" y="3364992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Diagram Studio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5120640" y="3675888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tool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4617720" y="3950208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Draw it, run the cycle, controls evaluate live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8046720" y="3200400"/>
            <a:ext cx="3520440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8275320" y="3401568"/>
            <a:ext cx="384048" cy="384048"/>
          </a:xfrm>
          <a:prstGeom prst="ellipse">
            <a:avLst/>
          </a:prstGeom>
          <a:solidFill>
            <a:srgbClr val="C99A2E"/>
          </a:solidFill>
          <a:ln/>
        </p:spPr>
      </p:sp>
      <p:sp>
        <p:nvSpPr>
          <p:cNvPr id="36" name="Text 34"/>
          <p:cNvSpPr/>
          <p:nvPr/>
        </p:nvSpPr>
        <p:spPr>
          <a:xfrm>
            <a:off x="8275320" y="34015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2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8823960" y="3364992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Brief</a:t>
            </a:r>
            <a:endParaRPr lang="en-US" sz="1500" dirty="0"/>
          </a:p>
        </p:txBody>
      </p:sp>
      <p:sp>
        <p:nvSpPr>
          <p:cNvPr id="38" name="Text 36"/>
          <p:cNvSpPr/>
          <p:nvPr/>
        </p:nvSpPr>
        <p:spPr>
          <a:xfrm>
            <a:off x="8823960" y="3675888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Generated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8321040" y="3950208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cycle record, citing controls per section</a:t>
            </a:r>
            <a:endParaRPr lang="en-US" sz="1200" dirty="0"/>
          </a:p>
        </p:txBody>
      </p:sp>
      <p:sp>
        <p:nvSpPr>
          <p:cNvPr id="40" name="Shape 38"/>
          <p:cNvSpPr/>
          <p:nvPr/>
        </p:nvSpPr>
        <p:spPr>
          <a:xfrm>
            <a:off x="640080" y="4983480"/>
            <a:ext cx="10881360" cy="914400"/>
          </a:xfrm>
          <a:prstGeom prst="roundRect">
            <a:avLst>
              <a:gd name="adj" fmla="val 9000"/>
            </a:avLst>
          </a:prstGeom>
          <a:solidFill>
            <a:srgbClr val="0D1826"/>
          </a:solidFill>
          <a:ln/>
        </p:spPr>
      </p:sp>
      <p:sp>
        <p:nvSpPr>
          <p:cNvPr id="41" name="Text 39"/>
          <p:cNvSpPr/>
          <p:nvPr/>
        </p:nvSpPr>
        <p:spPr>
          <a:xfrm>
            <a:off x="914400" y="4983480"/>
            <a:ext cx="10332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C7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chain:  </a:t>
            </a:r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Framework (why) → Control Guide (what must be true) → Studio (do it) → Brief (prove it) → Cycle history (prove it over time)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640080" y="603504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2E5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 is a by-product of the work — nothing is authored twice.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D18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D1826"/>
          </a:solidFill>
          <a:ln/>
        </p:spPr>
      </p:sp>
      <p:sp>
        <p:nvSpPr>
          <p:cNvPr id="3" name="Shape 1"/>
          <p:cNvSpPr/>
          <p:nvPr/>
        </p:nvSpPr>
        <p:spPr>
          <a:xfrm>
            <a:off x="-2286000" y="3474720"/>
            <a:ext cx="5486400" cy="5486400"/>
          </a:xfrm>
          <a:prstGeom prst="ellipse">
            <a:avLst/>
          </a:prstGeom>
          <a:solidFill>
            <a:srgbClr val="1F3A5F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82880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a wall that reacts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822960" y="2514600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 a maneuvering, thinking force.</a:t>
            </a:r>
            <a:endParaRPr lang="en-US" sz="4000" dirty="0"/>
          </a:p>
        </p:txBody>
      </p:sp>
      <p:sp>
        <p:nvSpPr>
          <p:cNvPr id="6" name="Shape 4"/>
          <p:cNvSpPr/>
          <p:nvPr/>
        </p:nvSpPr>
        <p:spPr>
          <a:xfrm>
            <a:off x="868680" y="3520440"/>
            <a:ext cx="2926080" cy="0"/>
          </a:xfrm>
          <a:prstGeom prst="line">
            <a:avLst/>
          </a:prstGeom>
          <a:noFill/>
          <a:ln w="31750">
            <a:solidFill>
              <a:srgbClr val="C99A2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68680" y="3886200"/>
            <a:ext cx="10058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Intent over tools — survives tool churn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Intelligence-led — every maneuver has explicit confidence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Terrain-anchored — prioritizes sensitive mission records, identity, availability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Measurable — a single honest scoreboard: temporal advantage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6355080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E92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ASOM-Fed v3.0 · Unclassified / Illustrative · Sources: Allen (CDR 2020); ATP 2-33.4; CISA ZTMM; NIST 800-207 / CSF 2.0 / RMF; OMB M-22-09; public federal sources.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828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 defend like a garrison; adversaries maneuver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5212080" cy="4206240"/>
          </a:xfrm>
          <a:prstGeom prst="roundRect">
            <a:avLst>
              <a:gd name="adj" fmla="val 1957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60120" y="182880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GARRISON DEFENSE (today)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60120" y="2423160"/>
            <a:ext cx="457200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50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Static controls &amp; perimeter guards</a:t>
            </a:r>
            <a:endParaRPr lang="en-US" sz="15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50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checklists as the goal</a:t>
            </a:r>
            <a:endParaRPr lang="en-US" sz="15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50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Reaction after the alert</a:t>
            </a:r>
            <a:endParaRPr lang="en-US" sz="15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50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slow, undifferentiated 24/7 grind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309360" y="1554480"/>
            <a:ext cx="5212080" cy="4206240"/>
          </a:xfrm>
          <a:prstGeom prst="roundRect">
            <a:avLst>
              <a:gd name="adj" fmla="val 1957"/>
            </a:avLst>
          </a:prstGeom>
          <a:solidFill>
            <a:srgbClr val="1F3A5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629400" y="182880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E8C7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MANEUVERING ADVERSARY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629400" y="2423160"/>
            <a:ext cx="457200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Seeks positional &amp; temporal advantage</a:t>
            </a:r>
            <a:endParaRPr lang="en-US" sz="15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Masses at a decisive point</a:t>
            </a:r>
            <a:endParaRPr lang="en-US" sz="15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Exploits the defender's slowest loop</a:t>
            </a:r>
            <a:endParaRPr lang="en-US" sz="15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Nation-state IP theft, portal fraud, ransomware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40080" y="598932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i="1" dirty="0">
                <a:solidFill>
                  <a:srgbClr val="2E5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ASOM-Fed makes the defender a maneuvering, thinking force on its own terrain.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828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REFRAME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Fuse two mature Army doctrines onto federal terrain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5212080" cy="2286000"/>
          </a:xfrm>
          <a:prstGeom prst="roundRect">
            <a:avLst>
              <a:gd name="adj" fmla="val 3600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783080"/>
            <a:ext cx="384048" cy="384048"/>
          </a:xfrm>
          <a:prstGeom prst="ellipse">
            <a:avLst/>
          </a:prstGeom>
          <a:solidFill>
            <a:srgbClr val="C99A2E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7830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D18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463040" y="178308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Scheme of Maneuver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960120" y="2331720"/>
            <a:ext cx="4617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 art — how a force arrays and moves to gain positional &amp; temporal advantage. Allen (2020): pick durable categories of maneuver, in sequence; intent over perishable tools.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309360" y="1554480"/>
            <a:ext cx="5212080" cy="2286000"/>
          </a:xfrm>
          <a:prstGeom prst="roundRect">
            <a:avLst>
              <a:gd name="adj" fmla="val 3600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583680" y="1783080"/>
            <a:ext cx="384048" cy="384048"/>
          </a:xfrm>
          <a:prstGeom prst="ellipse">
            <a:avLst/>
          </a:prstGeom>
          <a:solidFill>
            <a:srgbClr val="C99A2E"/>
          </a:solidFill>
          <a:ln/>
        </p:spPr>
      </p:sp>
      <p:sp>
        <p:nvSpPr>
          <p:cNvPr id="11" name="Text 9"/>
          <p:cNvSpPr/>
          <p:nvPr/>
        </p:nvSpPr>
        <p:spPr>
          <a:xfrm>
            <a:off x="6583680" y="17830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D18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132320" y="178308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Intelligence Analysis (ATP 2-33.4)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6629400" y="2331720"/>
            <a:ext cx="4617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analytic engine — Screen → Analyze → Integrate → Produce, structured analytic techniques, and IPB; every product carries an explicit confidence level.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40080" y="4114800"/>
            <a:ext cx="10881360" cy="1737360"/>
          </a:xfrm>
          <a:prstGeom prst="roundRect">
            <a:avLst>
              <a:gd name="adj" fmla="val 5263"/>
            </a:avLst>
          </a:prstGeom>
          <a:solidFill>
            <a:srgbClr val="12233D"/>
          </a:solidFill>
          <a:ln/>
          <a:effectLst>
            <a:outerShdw sx="100000" sy="100000" kx="0" ky="0" algn="bl" rotWithShape="0" blurRad="101600" dist="38100" dir="5400000">
              <a:srgbClr val="334455">
                <a:alpha val="35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914400" y="4297680"/>
            <a:ext cx="10332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E8C7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Analytic Scheme of Maneuver (ASOM)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14400" y="4709160"/>
            <a:ext cx="10332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commander's-intent-driven, intelligence-led plan that arrays defensive analytic and response capabilities across cyber terrain to seize and hold positional and temporal advantage over an adversary — then continuously re-maneuvers as the situation develops.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828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ROSETTA STONE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Army doctrine → federal cyber → your agency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2286000" cy="502920"/>
          </a:xfrm>
          <a:prstGeom prst="rect">
            <a:avLst/>
          </a:prstGeom>
          <a:solidFill>
            <a:srgbClr val="1F3A5F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60020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Army / ASOM term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926080" y="1600200"/>
            <a:ext cx="4937760" cy="502920"/>
          </a:xfrm>
          <a:prstGeom prst="rect">
            <a:avLst/>
          </a:prstGeom>
          <a:solidFill>
            <a:srgbClr val="1F3A5F"/>
          </a:solidFill>
          <a:ln/>
        </p:spPr>
      </p:sp>
      <p:sp>
        <p:nvSpPr>
          <p:cNvPr id="7" name="Text 5"/>
          <p:cNvSpPr/>
          <p:nvPr/>
        </p:nvSpPr>
        <p:spPr>
          <a:xfrm>
            <a:off x="3063240" y="1600200"/>
            <a:ext cx="4663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Federal meaning (ASOM-Fed)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7863840" y="1600200"/>
            <a:ext cx="3657600" cy="502920"/>
          </a:xfrm>
          <a:prstGeom prst="rect">
            <a:avLst/>
          </a:prstGeom>
          <a:solidFill>
            <a:srgbClr val="1F3A5F"/>
          </a:solidFill>
          <a:ln/>
        </p:spPr>
      </p:sp>
      <p:sp>
        <p:nvSpPr>
          <p:cNvPr id="9" name="Text 7"/>
          <p:cNvSpPr/>
          <p:nvPr/>
        </p:nvSpPr>
        <p:spPr>
          <a:xfrm>
            <a:off x="8001000" y="1600200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Reference-agency instantiation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40080" y="2103120"/>
            <a:ext cx="2286000" cy="658368"/>
          </a:xfrm>
          <a:prstGeom prst="rect">
            <a:avLst/>
          </a:prstGeom>
          <a:solidFill>
            <a:srgbClr val="F4F7FB"/>
          </a:solidFill>
          <a:ln w="9525">
            <a:solidFill>
              <a:srgbClr val="D9E2E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77240" y="2103120"/>
            <a:ext cx="2011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Commander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2926080" y="2103120"/>
            <a:ext cx="4937760" cy="658368"/>
          </a:xfrm>
          <a:prstGeom prst="rect">
            <a:avLst/>
          </a:prstGeom>
          <a:solidFill>
            <a:srgbClr val="F4F7FB"/>
          </a:solidFill>
          <a:ln w="9525">
            <a:solidFill>
              <a:srgbClr val="D9E2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063240" y="2103120"/>
            <a:ext cx="4663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Authorizing Official / CISO who owns risk &amp; intent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7863840" y="2103120"/>
            <a:ext cx="3657600" cy="658368"/>
          </a:xfrm>
          <a:prstGeom prst="rect">
            <a:avLst/>
          </a:prstGeom>
          <a:solidFill>
            <a:srgbClr val="F4F7FB"/>
          </a:solidFill>
          <a:ln w="9525">
            <a:solidFill>
              <a:srgbClr val="D9E2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001000" y="2103120"/>
            <a:ext cx="3383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Agency CISO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40080" y="2761488"/>
            <a:ext cx="2286000" cy="658368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77240" y="2761488"/>
            <a:ext cx="2011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terrain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2926080" y="2761488"/>
            <a:ext cx="4937760" cy="658368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063240" y="2761488"/>
            <a:ext cx="4663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Systems/data whose control is decisive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7863840" y="2761488"/>
            <a:ext cx="3657600" cy="658368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001000" y="2761488"/>
            <a:ext cx="3383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Public Service Portal, sensitive mission records corpus, ICAM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640080" y="3419856"/>
            <a:ext cx="2286000" cy="658368"/>
          </a:xfrm>
          <a:prstGeom prst="rect">
            <a:avLst/>
          </a:prstGeom>
          <a:solidFill>
            <a:srgbClr val="F4F7FB"/>
          </a:solidFill>
          <a:ln w="9525">
            <a:solidFill>
              <a:srgbClr val="D9E2E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77240" y="3419856"/>
            <a:ext cx="2011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IPB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2926080" y="3419856"/>
            <a:ext cx="4937760" cy="658368"/>
          </a:xfrm>
          <a:prstGeom prst="rect">
            <a:avLst/>
          </a:prstGeom>
          <a:solidFill>
            <a:srgbClr val="F4F7FB"/>
          </a:solidFill>
          <a:ln w="9525">
            <a:solidFill>
              <a:srgbClr val="D9E2E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063240" y="3419856"/>
            <a:ext cx="4663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CPE — Cyber Preparation of the Environment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7863840" y="3419856"/>
            <a:ext cx="3657600" cy="658368"/>
          </a:xfrm>
          <a:prstGeom prst="rect">
            <a:avLst/>
          </a:prstGeom>
          <a:solidFill>
            <a:srgbClr val="F4F7FB"/>
          </a:solidFill>
          <a:ln w="9525">
            <a:solidFill>
              <a:srgbClr val="D9E2E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001000" y="3419856"/>
            <a:ext cx="3383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portal attack surface + threat COAs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640080" y="4078224"/>
            <a:ext cx="2286000" cy="658368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77240" y="4078224"/>
            <a:ext cx="2011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PIR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2926080" y="4078224"/>
            <a:ext cx="4937760" cy="658368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063240" y="4078224"/>
            <a:ext cx="4663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PCIR — Priority Cyber Intelligence Requirements</a:t>
            </a:r>
            <a:endParaRPr lang="en-US" sz="1250" dirty="0"/>
          </a:p>
        </p:txBody>
      </p:sp>
      <p:sp>
        <p:nvSpPr>
          <p:cNvPr id="32" name="Shape 30"/>
          <p:cNvSpPr/>
          <p:nvPr/>
        </p:nvSpPr>
        <p:spPr>
          <a:xfrm>
            <a:off x="7863840" y="4078224"/>
            <a:ext cx="3657600" cy="658368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E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001000" y="4078224"/>
            <a:ext cx="3383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“Are external-user accounts being taken over?”</a:t>
            </a:r>
            <a:endParaRPr lang="en-US" sz="1250" dirty="0"/>
          </a:p>
        </p:txBody>
      </p:sp>
      <p:sp>
        <p:nvSpPr>
          <p:cNvPr id="34" name="Shape 32"/>
          <p:cNvSpPr/>
          <p:nvPr/>
        </p:nvSpPr>
        <p:spPr>
          <a:xfrm>
            <a:off x="640080" y="4736592"/>
            <a:ext cx="2286000" cy="658368"/>
          </a:xfrm>
          <a:prstGeom prst="rect">
            <a:avLst/>
          </a:prstGeom>
          <a:solidFill>
            <a:srgbClr val="F4F7FB"/>
          </a:solidFill>
          <a:ln w="9525">
            <a:solidFill>
              <a:srgbClr val="D9E2EE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77240" y="4736592"/>
            <a:ext cx="2011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Fires</a:t>
            </a:r>
            <a:endParaRPr lang="en-US" sz="1250" dirty="0"/>
          </a:p>
        </p:txBody>
      </p:sp>
      <p:sp>
        <p:nvSpPr>
          <p:cNvPr id="36" name="Shape 34"/>
          <p:cNvSpPr/>
          <p:nvPr/>
        </p:nvSpPr>
        <p:spPr>
          <a:xfrm>
            <a:off x="2926080" y="4736592"/>
            <a:ext cx="4937760" cy="658368"/>
          </a:xfrm>
          <a:prstGeom prst="rect">
            <a:avLst/>
          </a:prstGeom>
          <a:solidFill>
            <a:srgbClr val="F4F7FB"/>
          </a:solidFill>
          <a:ln w="9525">
            <a:solidFill>
              <a:srgbClr val="D9E2EE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063240" y="4736592"/>
            <a:ext cx="4663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defensive actions: block, isolate, deceive</a:t>
            </a:r>
            <a:endParaRPr lang="en-US" sz="1250" dirty="0"/>
          </a:p>
        </p:txBody>
      </p:sp>
      <p:sp>
        <p:nvSpPr>
          <p:cNvPr id="38" name="Shape 36"/>
          <p:cNvSpPr/>
          <p:nvPr/>
        </p:nvSpPr>
        <p:spPr>
          <a:xfrm>
            <a:off x="7863840" y="4736592"/>
            <a:ext cx="3657600" cy="658368"/>
          </a:xfrm>
          <a:prstGeom prst="rect">
            <a:avLst/>
          </a:prstGeom>
          <a:solidFill>
            <a:srgbClr val="F4F7FB"/>
          </a:solidFill>
          <a:ln w="9525">
            <a:solidFill>
              <a:srgbClr val="D9E2EE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8001000" y="4736592"/>
            <a:ext cx="3383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Auto-revoke session; quarantine; deploy decoy</a:t>
            </a:r>
            <a:endParaRPr lang="en-US" sz="1250" dirty="0"/>
          </a:p>
        </p:txBody>
      </p:sp>
      <p:sp>
        <p:nvSpPr>
          <p:cNvPr id="40" name="Shape 38"/>
          <p:cNvSpPr/>
          <p:nvPr/>
        </p:nvSpPr>
        <p:spPr>
          <a:xfrm>
            <a:off x="640080" y="5394960"/>
            <a:ext cx="2286000" cy="658368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E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777240" y="5394960"/>
            <a:ext cx="2011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Tempo</a:t>
            </a:r>
            <a:endParaRPr lang="en-US" sz="1250" dirty="0"/>
          </a:p>
        </p:txBody>
      </p:sp>
      <p:sp>
        <p:nvSpPr>
          <p:cNvPr id="42" name="Shape 40"/>
          <p:cNvSpPr/>
          <p:nvPr/>
        </p:nvSpPr>
        <p:spPr>
          <a:xfrm>
            <a:off x="2926080" y="5394960"/>
            <a:ext cx="4937760" cy="658368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E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3063240" y="5394960"/>
            <a:ext cx="4663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Rate of decision &amp; action vs. the adversary</a:t>
            </a:r>
            <a:endParaRPr lang="en-US" sz="1250" dirty="0"/>
          </a:p>
        </p:txBody>
      </p:sp>
      <p:sp>
        <p:nvSpPr>
          <p:cNvPr id="44" name="Shape 42"/>
          <p:cNvSpPr/>
          <p:nvPr/>
        </p:nvSpPr>
        <p:spPr>
          <a:xfrm>
            <a:off x="7863840" y="5394960"/>
            <a:ext cx="3657600" cy="658368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E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8001000" y="5394960"/>
            <a:ext cx="3383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 time to contain vs. adversary dwell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828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BEFORE YOU MANEUVER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Cyber Terrain Model — nine terrain layers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560000"/>
            <a:ext cx="2011680" cy="145000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77240" y="1697160"/>
            <a:ext cx="1737360" cy="384048"/>
          </a:xfrm>
          <a:prstGeom prst="roundRect">
            <a:avLst>
              <a:gd name="adj" fmla="val 19048"/>
            </a:avLst>
          </a:prstGeom>
          <a:solidFill>
            <a:srgbClr val="C99A2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69716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D18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GROUND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777240" y="2120000"/>
            <a:ext cx="1737360" cy="4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Identity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77240" y="2580000"/>
            <a:ext cx="173736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ICAM · policy-decision point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834640" y="1560000"/>
            <a:ext cx="2011680" cy="145000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971800" y="1697160"/>
            <a:ext cx="1737360" cy="384048"/>
          </a:xfrm>
          <a:prstGeom prst="roundRect">
            <a:avLst>
              <a:gd name="adj" fmla="val 19048"/>
            </a:avLst>
          </a:prstGeom>
          <a:solidFill>
            <a:srgbClr val="C99A2E"/>
          </a:solidFill>
          <a:ln/>
        </p:spPr>
      </p:sp>
      <p:sp>
        <p:nvSpPr>
          <p:cNvPr id="11" name="Text 9"/>
          <p:cNvSpPr/>
          <p:nvPr/>
        </p:nvSpPr>
        <p:spPr>
          <a:xfrm>
            <a:off x="2971800" y="169716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D18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ENTRY FORDS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2971800" y="2120000"/>
            <a:ext cx="1737360" cy="4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Devices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2971800" y="2580000"/>
            <a:ext cx="173736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managed and unmanaged endpoints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029200" y="1560000"/>
            <a:ext cx="2011680" cy="145000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5166360" y="1697160"/>
            <a:ext cx="1737360" cy="384048"/>
          </a:xfrm>
          <a:prstGeom prst="roundRect">
            <a:avLst>
              <a:gd name="adj" fmla="val 19048"/>
            </a:avLst>
          </a:prstGeom>
          <a:solidFill>
            <a:srgbClr val="C99A2E"/>
          </a:solidFill>
          <a:ln/>
        </p:spPr>
      </p:sp>
      <p:sp>
        <p:nvSpPr>
          <p:cNvPr id="16" name="Text 14"/>
          <p:cNvSpPr/>
          <p:nvPr/>
        </p:nvSpPr>
        <p:spPr>
          <a:xfrm>
            <a:off x="5166360" y="169716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D18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CORRIDORS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5166360" y="2120000"/>
            <a:ext cx="1737360" cy="4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Networks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166360" y="2580000"/>
            <a:ext cx="173736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segmentation · TIC 3.0 zones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7223760" y="1560000"/>
            <a:ext cx="2011680" cy="145000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7360920" y="1697160"/>
            <a:ext cx="1737360" cy="384048"/>
          </a:xfrm>
          <a:prstGeom prst="roundRect">
            <a:avLst>
              <a:gd name="adj" fmla="val 19048"/>
            </a:avLst>
          </a:prstGeom>
          <a:solidFill>
            <a:srgbClr val="C99A2E"/>
          </a:solidFill>
          <a:ln/>
        </p:spPr>
      </p:sp>
      <p:sp>
        <p:nvSpPr>
          <p:cNvPr id="21" name="Text 19"/>
          <p:cNvSpPr/>
          <p:nvPr/>
        </p:nvSpPr>
        <p:spPr>
          <a:xfrm>
            <a:off x="7360920" y="169716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D18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URBAN TERRAIN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7360920" y="2120000"/>
            <a:ext cx="1737360" cy="4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Applications and Workloads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7360920" y="2580000"/>
            <a:ext cx="173736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portals, case systems, pipeline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9418320" y="1560000"/>
            <a:ext cx="2011680" cy="145000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9555480" y="1697160"/>
            <a:ext cx="1737360" cy="384048"/>
          </a:xfrm>
          <a:prstGeom prst="roundRect">
            <a:avLst>
              <a:gd name="adj" fmla="val 19048"/>
            </a:avLst>
          </a:prstGeom>
          <a:solidFill>
            <a:srgbClr val="C99A2E"/>
          </a:solidFill>
          <a:ln/>
        </p:spPr>
      </p:sp>
      <p:sp>
        <p:nvSpPr>
          <p:cNvPr id="26" name="Text 24"/>
          <p:cNvSpPr/>
          <p:nvPr/>
        </p:nvSpPr>
        <p:spPr>
          <a:xfrm>
            <a:off x="9555480" y="169716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D18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OBJECTIVE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9555480" y="2120000"/>
            <a:ext cx="1737360" cy="4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9555480" y="2580000"/>
            <a:ext cx="173736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sensitive records · PII · fee data</a:t>
            </a:r>
            <a:endParaRPr lang="en-US" sz="1200" dirty="0"/>
          </a:p>
        </p:txBody>
      </p:sp>
      <p:sp>
        <p:nvSpPr>
          <p:cNvPr id="31" name="Shape 22"/>
          <p:cNvSpPr/>
          <p:nvPr/>
        </p:nvSpPr>
        <p:spPr>
          <a:xfrm>
            <a:off x="640080" y="3160000"/>
            <a:ext cx="2011680" cy="145000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32" name="Shape 23"/>
          <p:cNvSpPr/>
          <p:nvPr/>
        </p:nvSpPr>
        <p:spPr>
          <a:xfrm>
            <a:off x="777240" y="3297160"/>
            <a:ext cx="1737360" cy="384048"/>
          </a:xfrm>
          <a:prstGeom prst="roundRect">
            <a:avLst>
              <a:gd name="adj" fmla="val 19048"/>
            </a:avLst>
          </a:prstGeom>
          <a:solidFill>
            <a:srgbClr val="C99A2E"/>
          </a:solidFill>
          <a:ln/>
        </p:spPr>
      </p:sp>
      <p:sp>
        <p:nvSpPr>
          <p:cNvPr id="33" name="Text 24"/>
          <p:cNvSpPr/>
          <p:nvPr/>
        </p:nvSpPr>
        <p:spPr>
          <a:xfrm>
            <a:off x="777240" y="329716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D18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CONTESTED GROUND</a:t>
            </a:r>
            <a:endParaRPr lang="en-US" sz="1050" dirty="0"/>
          </a:p>
        </p:txBody>
      </p:sp>
      <p:sp>
        <p:nvSpPr>
          <p:cNvPr id="34" name="Text 25"/>
          <p:cNvSpPr/>
          <p:nvPr/>
        </p:nvSpPr>
        <p:spPr>
          <a:xfrm>
            <a:off x="777240" y="3720000"/>
            <a:ext cx="1737360" cy="4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Operational Technology</a:t>
            </a:r>
            <a:endParaRPr lang="en-US" sz="1500" dirty="0"/>
          </a:p>
        </p:txBody>
      </p:sp>
      <p:sp>
        <p:nvSpPr>
          <p:cNvPr id="35" name="Text 26"/>
          <p:cNvSpPr/>
          <p:nvPr/>
        </p:nvSpPr>
        <p:spPr>
          <a:xfrm>
            <a:off x="777240" y="4180000"/>
            <a:ext cx="173736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SCADA · clinical devices · sensors</a:t>
            </a:r>
            <a:endParaRPr lang="en-US" sz="1200" dirty="0"/>
          </a:p>
        </p:txBody>
      </p:sp>
      <p:sp>
        <p:nvSpPr>
          <p:cNvPr id="36" name="Shape 22"/>
          <p:cNvSpPr/>
          <p:nvPr/>
        </p:nvSpPr>
        <p:spPr>
          <a:xfrm>
            <a:off x="2834640" y="3160000"/>
            <a:ext cx="2011680" cy="145000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37" name="Shape 23"/>
          <p:cNvSpPr/>
          <p:nvPr/>
        </p:nvSpPr>
        <p:spPr>
          <a:xfrm>
            <a:off x="2971800" y="3297160"/>
            <a:ext cx="1737360" cy="384048"/>
          </a:xfrm>
          <a:prstGeom prst="roundRect">
            <a:avLst>
              <a:gd name="adj" fmla="val 19048"/>
            </a:avLst>
          </a:prstGeom>
          <a:solidFill>
            <a:srgbClr val="C99A2E"/>
          </a:solidFill>
          <a:ln/>
        </p:spPr>
      </p:sp>
      <p:sp>
        <p:nvSpPr>
          <p:cNvPr id="38" name="Text 24"/>
          <p:cNvSpPr/>
          <p:nvPr/>
        </p:nvSpPr>
        <p:spPr>
          <a:xfrm>
            <a:off x="2971800" y="329716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D18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FORCE ITSELF</a:t>
            </a:r>
            <a:endParaRPr lang="en-US" sz="1050" dirty="0"/>
          </a:p>
        </p:txBody>
      </p:sp>
      <p:sp>
        <p:nvSpPr>
          <p:cNvPr id="39" name="Text 25"/>
          <p:cNvSpPr/>
          <p:nvPr/>
        </p:nvSpPr>
        <p:spPr>
          <a:xfrm>
            <a:off x="2971800" y="3720000"/>
            <a:ext cx="1737360" cy="4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Workforce</a:t>
            </a:r>
            <a:endParaRPr lang="en-US" sz="1500" dirty="0"/>
          </a:p>
        </p:txBody>
      </p:sp>
      <p:sp>
        <p:nvSpPr>
          <p:cNvPr id="40" name="Text 26"/>
          <p:cNvSpPr/>
          <p:nvPr/>
        </p:nvSpPr>
        <p:spPr>
          <a:xfrm>
            <a:off x="2971800" y="4180000"/>
            <a:ext cx="173736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privileged staff · contractors</a:t>
            </a:r>
            <a:endParaRPr lang="en-US" sz="1200" dirty="0"/>
          </a:p>
        </p:txBody>
      </p:sp>
      <p:sp>
        <p:nvSpPr>
          <p:cNvPr id="41" name="Shape 22"/>
          <p:cNvSpPr/>
          <p:nvPr/>
        </p:nvSpPr>
        <p:spPr>
          <a:xfrm>
            <a:off x="5029200" y="3160000"/>
            <a:ext cx="2011680" cy="145000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42" name="Shape 23"/>
          <p:cNvSpPr/>
          <p:nvPr/>
        </p:nvSpPr>
        <p:spPr>
          <a:xfrm>
            <a:off x="5166360" y="3297160"/>
            <a:ext cx="1737360" cy="384048"/>
          </a:xfrm>
          <a:prstGeom prst="roundRect">
            <a:avLst>
              <a:gd name="adj" fmla="val 19048"/>
            </a:avLst>
          </a:prstGeom>
          <a:solidFill>
            <a:srgbClr val="C99A2E"/>
          </a:solidFill>
          <a:ln/>
        </p:spPr>
      </p:sp>
      <p:sp>
        <p:nvSpPr>
          <p:cNvPr id="43" name="Text 24"/>
          <p:cNvSpPr/>
          <p:nvPr/>
        </p:nvSpPr>
        <p:spPr>
          <a:xfrm>
            <a:off x="5166360" y="329716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D18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GROUND YOU STAND ON</a:t>
            </a:r>
            <a:endParaRPr lang="en-US" sz="1050" dirty="0"/>
          </a:p>
        </p:txBody>
      </p:sp>
      <p:sp>
        <p:nvSpPr>
          <p:cNvPr id="44" name="Text 25"/>
          <p:cNvSpPr/>
          <p:nvPr/>
        </p:nvSpPr>
        <p:spPr>
          <a:xfrm>
            <a:off x="5166360" y="3720000"/>
            <a:ext cx="1737360" cy="4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Facilities</a:t>
            </a:r>
            <a:endParaRPr lang="en-US" sz="1500" dirty="0"/>
          </a:p>
        </p:txBody>
      </p:sp>
      <p:sp>
        <p:nvSpPr>
          <p:cNvPr id="45" name="Text 26"/>
          <p:cNvSpPr/>
          <p:nvPr/>
        </p:nvSpPr>
        <p:spPr>
          <a:xfrm>
            <a:off x="5166360" y="4180000"/>
            <a:ext cx="173736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centres · maintenance paths</a:t>
            </a:r>
            <a:endParaRPr lang="en-US" sz="1200" dirty="0"/>
          </a:p>
        </p:txBody>
      </p:sp>
      <p:sp>
        <p:nvSpPr>
          <p:cNvPr id="46" name="Shape 22"/>
          <p:cNvSpPr/>
          <p:nvPr/>
        </p:nvSpPr>
        <p:spPr>
          <a:xfrm>
            <a:off x="7223760" y="3160000"/>
            <a:ext cx="2011680" cy="145000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47" name="Shape 23"/>
          <p:cNvSpPr/>
          <p:nvPr/>
        </p:nvSpPr>
        <p:spPr>
          <a:xfrm>
            <a:off x="7360920" y="3297160"/>
            <a:ext cx="1737360" cy="384048"/>
          </a:xfrm>
          <a:prstGeom prst="roundRect">
            <a:avLst>
              <a:gd name="adj" fmla="val 19048"/>
            </a:avLst>
          </a:prstGeom>
          <a:solidFill>
            <a:srgbClr val="C99A2E"/>
          </a:solidFill>
          <a:ln/>
        </p:spPr>
      </p:sp>
      <p:sp>
        <p:nvSpPr>
          <p:cNvPr id="48" name="Text 24"/>
          <p:cNvSpPr/>
          <p:nvPr/>
        </p:nvSpPr>
        <p:spPr>
          <a:xfrm>
            <a:off x="7360920" y="329716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D18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LINES OF COMMUNICATION</a:t>
            </a:r>
            <a:endParaRPr lang="en-US" sz="1050" dirty="0"/>
          </a:p>
        </p:txBody>
      </p:sp>
      <p:sp>
        <p:nvSpPr>
          <p:cNvPr id="49" name="Text 25"/>
          <p:cNvSpPr/>
          <p:nvPr/>
        </p:nvSpPr>
        <p:spPr>
          <a:xfrm>
            <a:off x="7360920" y="3720000"/>
            <a:ext cx="1737360" cy="4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Supply Chain</a:t>
            </a:r>
            <a:endParaRPr lang="en-US" sz="1500" dirty="0"/>
          </a:p>
        </p:txBody>
      </p:sp>
      <p:sp>
        <p:nvSpPr>
          <p:cNvPr id="50" name="Text 26"/>
          <p:cNvSpPr/>
          <p:nvPr/>
        </p:nvSpPr>
        <p:spPr>
          <a:xfrm>
            <a:off x="7360920" y="4180000"/>
            <a:ext cx="173736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MSPs · suppliers · update channels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640080" y="4846320"/>
            <a:ext cx="10881360" cy="1051560"/>
          </a:xfrm>
          <a:prstGeom prst="roundRect">
            <a:avLst>
              <a:gd name="adj" fmla="val 7826"/>
            </a:avLst>
          </a:prstGeom>
          <a:solidFill>
            <a:srgbClr val="CADCFC"/>
          </a:solidFill>
          <a:ln/>
        </p:spPr>
      </p:sp>
      <p:sp>
        <p:nvSpPr>
          <p:cNvPr id="30" name="Text 28"/>
          <p:cNvSpPr/>
          <p:nvPr/>
        </p:nvSpPr>
        <p:spPr>
          <a:xfrm>
            <a:off x="914400" y="4846320"/>
            <a:ext cx="103327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Cross-Cutting enablers of maneuver:  </a:t>
            </a:r>
            <a:pPr indent="0" marL="0">
              <a:buNone/>
            </a:pPr>
            <a:r>
              <a:rPr lang="en-US" sz="145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Visibility = ISR   ·   Automation = mobility &amp; speed   ·   Governance = command authority &amp; rules of engagement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828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OPERATING LOOP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ASOM Cycle — run it faster than the adversary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691640" cy="2286000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298448" y="2011680"/>
            <a:ext cx="457200" cy="457200"/>
          </a:xfrm>
          <a:prstGeom prst="ellipse">
            <a:avLst/>
          </a:prstGeom>
          <a:solidFill>
            <a:srgbClr val="1F3A5F"/>
          </a:solidFill>
          <a:ln/>
        </p:spPr>
      </p:sp>
      <p:sp>
        <p:nvSpPr>
          <p:cNvPr id="6" name="Text 4"/>
          <p:cNvSpPr/>
          <p:nvPr/>
        </p:nvSpPr>
        <p:spPr>
          <a:xfrm>
            <a:off x="1298448" y="20116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85800" y="2606040"/>
            <a:ext cx="1600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FRAME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31520" y="3017520"/>
            <a:ext cx="1508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Intent + PCIRs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2267712" y="1828800"/>
            <a:ext cx="27432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99A2E"/>
                </a:solidFill>
              </a:rPr>
              <a:t>→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2468880" y="1828800"/>
            <a:ext cx="1691640" cy="2286000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127248" y="2011680"/>
            <a:ext cx="457200" cy="457200"/>
          </a:xfrm>
          <a:prstGeom prst="ellipse">
            <a:avLst/>
          </a:prstGeom>
          <a:solidFill>
            <a:srgbClr val="1F3A5F"/>
          </a:solidFill>
          <a:ln/>
        </p:spPr>
      </p:sp>
      <p:sp>
        <p:nvSpPr>
          <p:cNvPr id="12" name="Text 10"/>
          <p:cNvSpPr/>
          <p:nvPr/>
        </p:nvSpPr>
        <p:spPr>
          <a:xfrm>
            <a:off x="3127248" y="20116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2514600" y="2606040"/>
            <a:ext cx="1600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MAP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560320" y="3017520"/>
            <a:ext cx="1508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CPE: terrain + threat COAs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4096512" y="1828800"/>
            <a:ext cx="27432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99A2E"/>
                </a:solidFill>
              </a:rPr>
              <a:t>→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4297680" y="1828800"/>
            <a:ext cx="1691640" cy="2286000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956048" y="2011680"/>
            <a:ext cx="457200" cy="457200"/>
          </a:xfrm>
          <a:prstGeom prst="ellipse">
            <a:avLst/>
          </a:prstGeom>
          <a:solidFill>
            <a:srgbClr val="1F3A5F"/>
          </a:solidFill>
          <a:ln/>
        </p:spPr>
      </p:sp>
      <p:sp>
        <p:nvSpPr>
          <p:cNvPr id="18" name="Text 16"/>
          <p:cNvSpPr/>
          <p:nvPr/>
        </p:nvSpPr>
        <p:spPr>
          <a:xfrm>
            <a:off x="4956048" y="20116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343400" y="2606040"/>
            <a:ext cx="1600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ARRAY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389120" y="3017520"/>
            <a:ext cx="1508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the scheme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25312" y="1828800"/>
            <a:ext cx="27432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99A2E"/>
                </a:solidFill>
              </a:rPr>
              <a:t>→</a:t>
            </a:r>
            <a:endParaRPr lang="en-US" sz="2000" dirty="0"/>
          </a:p>
        </p:txBody>
      </p:sp>
      <p:sp>
        <p:nvSpPr>
          <p:cNvPr id="22" name="Shape 20"/>
          <p:cNvSpPr/>
          <p:nvPr/>
        </p:nvSpPr>
        <p:spPr>
          <a:xfrm>
            <a:off x="6126480" y="1828800"/>
            <a:ext cx="1691640" cy="2286000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6784848" y="2011680"/>
            <a:ext cx="457200" cy="457200"/>
          </a:xfrm>
          <a:prstGeom prst="ellipse">
            <a:avLst/>
          </a:prstGeom>
          <a:solidFill>
            <a:srgbClr val="1F3A5F"/>
          </a:solidFill>
          <a:ln/>
        </p:spPr>
      </p:sp>
      <p:sp>
        <p:nvSpPr>
          <p:cNvPr id="24" name="Text 22"/>
          <p:cNvSpPr/>
          <p:nvPr/>
        </p:nvSpPr>
        <p:spPr>
          <a:xfrm>
            <a:off x="6784848" y="20116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172200" y="2606040"/>
            <a:ext cx="1600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MANEUVER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6217920" y="3017520"/>
            <a:ext cx="1508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Execute fires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7754112" y="1828800"/>
            <a:ext cx="27432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99A2E"/>
                </a:solidFill>
              </a:rPr>
              <a:t>→</a:t>
            </a:r>
            <a:endParaRPr lang="en-US" sz="2000" dirty="0"/>
          </a:p>
        </p:txBody>
      </p:sp>
      <p:sp>
        <p:nvSpPr>
          <p:cNvPr id="28" name="Shape 26"/>
          <p:cNvSpPr/>
          <p:nvPr/>
        </p:nvSpPr>
        <p:spPr>
          <a:xfrm>
            <a:off x="7955280" y="1828800"/>
            <a:ext cx="1691640" cy="2286000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8613648" y="2011680"/>
            <a:ext cx="457200" cy="457200"/>
          </a:xfrm>
          <a:prstGeom prst="ellipse">
            <a:avLst/>
          </a:prstGeom>
          <a:solidFill>
            <a:srgbClr val="1F3A5F"/>
          </a:solidFill>
          <a:ln/>
        </p:spPr>
      </p:sp>
      <p:sp>
        <p:nvSpPr>
          <p:cNvPr id="30" name="Text 28"/>
          <p:cNvSpPr/>
          <p:nvPr/>
        </p:nvSpPr>
        <p:spPr>
          <a:xfrm>
            <a:off x="8613648" y="20116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8001000" y="2606040"/>
            <a:ext cx="1600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FUSE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8046720" y="3017520"/>
            <a:ext cx="1508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Analyze + confidence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9582912" y="1828800"/>
            <a:ext cx="27432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99A2E"/>
                </a:solidFill>
              </a:rPr>
              <a:t>→</a:t>
            </a:r>
            <a:endParaRPr lang="en-US" sz="2000" dirty="0"/>
          </a:p>
        </p:txBody>
      </p:sp>
      <p:sp>
        <p:nvSpPr>
          <p:cNvPr id="34" name="Shape 32"/>
          <p:cNvSpPr/>
          <p:nvPr/>
        </p:nvSpPr>
        <p:spPr>
          <a:xfrm>
            <a:off x="9784080" y="1828800"/>
            <a:ext cx="1691640" cy="2286000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10442448" y="2011680"/>
            <a:ext cx="457200" cy="457200"/>
          </a:xfrm>
          <a:prstGeom prst="ellipse">
            <a:avLst/>
          </a:prstGeom>
          <a:solidFill>
            <a:srgbClr val="1F3A5F"/>
          </a:solidFill>
          <a:ln/>
        </p:spPr>
      </p:sp>
      <p:sp>
        <p:nvSpPr>
          <p:cNvPr id="36" name="Text 34"/>
          <p:cNvSpPr/>
          <p:nvPr/>
        </p:nvSpPr>
        <p:spPr>
          <a:xfrm>
            <a:off x="10442448" y="20116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9829800" y="2606040"/>
            <a:ext cx="1600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ASSESS</a:t>
            </a:r>
            <a:endParaRPr lang="en-US" sz="1500" dirty="0"/>
          </a:p>
        </p:txBody>
      </p:sp>
      <p:sp>
        <p:nvSpPr>
          <p:cNvPr id="38" name="Text 36"/>
          <p:cNvSpPr/>
          <p:nvPr/>
        </p:nvSpPr>
        <p:spPr>
          <a:xfrm>
            <a:off x="9875520" y="3017520"/>
            <a:ext cx="1508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 + re-frame</a:t>
            </a:r>
            <a:endParaRPr lang="en-US" sz="1150" dirty="0"/>
          </a:p>
        </p:txBody>
      </p:sp>
      <p:sp>
        <p:nvSpPr>
          <p:cNvPr id="39" name="Text 37"/>
          <p:cNvSpPr/>
          <p:nvPr/>
        </p:nvSpPr>
        <p:spPr>
          <a:xfrm>
            <a:off x="640080" y="420624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2E5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↺  continuous loop</a:t>
            </a:r>
            <a:endParaRPr lang="en-US" sz="1300" dirty="0"/>
          </a:p>
        </p:txBody>
      </p:sp>
      <p:sp>
        <p:nvSpPr>
          <p:cNvPr id="40" name="Shape 38"/>
          <p:cNvSpPr/>
          <p:nvPr/>
        </p:nvSpPr>
        <p:spPr>
          <a:xfrm>
            <a:off x="2103120" y="4892040"/>
            <a:ext cx="7955280" cy="960120"/>
          </a:xfrm>
          <a:prstGeom prst="roundRect">
            <a:avLst>
              <a:gd name="adj" fmla="val 8571"/>
            </a:avLst>
          </a:prstGeom>
          <a:solidFill>
            <a:srgbClr val="12233D"/>
          </a:solidFill>
          <a:ln/>
        </p:spPr>
      </p:sp>
      <p:sp>
        <p:nvSpPr>
          <p:cNvPr id="41" name="Text 39"/>
          <p:cNvSpPr/>
          <p:nvPr/>
        </p:nvSpPr>
        <p:spPr>
          <a:xfrm>
            <a:off x="2286000" y="4892040"/>
            <a:ext cx="75895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C7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Winning  =  </a:t>
            </a:r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defender decision loop  &lt;  adversary adaptation loop, at required confidence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828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INTENT OVER TOOLS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Maneuver Catalog — eleven defensive forms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1716024" cy="1188720"/>
          </a:xfrm>
          <a:prstGeom prst="roundRect">
            <a:avLst>
              <a:gd name="adj" fmla="val 6923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04672" y="1874520"/>
            <a:ext cx="640080" cy="347472"/>
          </a:xfrm>
          <a:prstGeom prst="roundRect">
            <a:avLst>
              <a:gd name="adj" fmla="val 15789"/>
            </a:avLst>
          </a:prstGeom>
          <a:solidFill>
            <a:srgbClr val="1F3A5F"/>
          </a:solidFill>
          <a:ln/>
        </p:spPr>
      </p:sp>
      <p:sp>
        <p:nvSpPr>
          <p:cNvPr id="6" name="Text 4"/>
          <p:cNvSpPr/>
          <p:nvPr/>
        </p:nvSpPr>
        <p:spPr>
          <a:xfrm>
            <a:off x="804672" y="1874520"/>
            <a:ext cx="640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77240" y="2313432"/>
            <a:ext cx="14417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 / Guard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2484120" y="1691640"/>
            <a:ext cx="1716024" cy="1188720"/>
          </a:xfrm>
          <a:prstGeom prst="roundRect">
            <a:avLst>
              <a:gd name="adj" fmla="val 6923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648712" y="1874520"/>
            <a:ext cx="640080" cy="347472"/>
          </a:xfrm>
          <a:prstGeom prst="roundRect">
            <a:avLst>
              <a:gd name="adj" fmla="val 15789"/>
            </a:avLst>
          </a:prstGeom>
          <a:solidFill>
            <a:srgbClr val="1F3A5F"/>
          </a:solidFill>
          <a:ln/>
        </p:spPr>
      </p:sp>
      <p:sp>
        <p:nvSpPr>
          <p:cNvPr id="10" name="Text 8"/>
          <p:cNvSpPr/>
          <p:nvPr/>
        </p:nvSpPr>
        <p:spPr>
          <a:xfrm>
            <a:off x="2648712" y="1874520"/>
            <a:ext cx="640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M2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621280" y="2313432"/>
            <a:ext cx="14417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Defense in Depth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28160" y="1691640"/>
            <a:ext cx="1716024" cy="1188720"/>
          </a:xfrm>
          <a:prstGeom prst="roundRect">
            <a:avLst>
              <a:gd name="adj" fmla="val 6923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492752" y="1874520"/>
            <a:ext cx="640080" cy="347472"/>
          </a:xfrm>
          <a:prstGeom prst="roundRect">
            <a:avLst>
              <a:gd name="adj" fmla="val 15789"/>
            </a:avLst>
          </a:prstGeom>
          <a:solidFill>
            <a:srgbClr val="1F3A5F"/>
          </a:solidFill>
          <a:ln/>
        </p:spPr>
      </p:sp>
      <p:sp>
        <p:nvSpPr>
          <p:cNvPr id="14" name="Text 12"/>
          <p:cNvSpPr/>
          <p:nvPr/>
        </p:nvSpPr>
        <p:spPr>
          <a:xfrm>
            <a:off x="4492752" y="1874520"/>
            <a:ext cx="640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M3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465320" y="2313432"/>
            <a:ext cx="14417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Envelopment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172200" y="1691640"/>
            <a:ext cx="1716024" cy="1188720"/>
          </a:xfrm>
          <a:prstGeom prst="roundRect">
            <a:avLst>
              <a:gd name="adj" fmla="val 6923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336792" y="1874520"/>
            <a:ext cx="640080" cy="347472"/>
          </a:xfrm>
          <a:prstGeom prst="roundRect">
            <a:avLst>
              <a:gd name="adj" fmla="val 15789"/>
            </a:avLst>
          </a:prstGeom>
          <a:solidFill>
            <a:srgbClr val="1F3A5F"/>
          </a:solidFill>
          <a:ln/>
        </p:spPr>
      </p:sp>
      <p:sp>
        <p:nvSpPr>
          <p:cNvPr id="18" name="Text 16"/>
          <p:cNvSpPr/>
          <p:nvPr/>
        </p:nvSpPr>
        <p:spPr>
          <a:xfrm>
            <a:off x="6336792" y="1874520"/>
            <a:ext cx="640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M4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309360" y="2313432"/>
            <a:ext cx="14417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Obstacle / Canalization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8016240" y="1691640"/>
            <a:ext cx="1716024" cy="1188720"/>
          </a:xfrm>
          <a:prstGeom prst="roundRect">
            <a:avLst>
              <a:gd name="adj" fmla="val 6923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8180832" y="1874520"/>
            <a:ext cx="640080" cy="347472"/>
          </a:xfrm>
          <a:prstGeom prst="roundRect">
            <a:avLst>
              <a:gd name="adj" fmla="val 15789"/>
            </a:avLst>
          </a:prstGeom>
          <a:solidFill>
            <a:srgbClr val="1F3A5F"/>
          </a:solidFill>
          <a:ln/>
        </p:spPr>
      </p:sp>
      <p:sp>
        <p:nvSpPr>
          <p:cNvPr id="22" name="Text 20"/>
          <p:cNvSpPr/>
          <p:nvPr/>
        </p:nvSpPr>
        <p:spPr>
          <a:xfrm>
            <a:off x="8180832" y="1874520"/>
            <a:ext cx="640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M5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153400" y="2313432"/>
            <a:ext cx="14417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Ambush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9860280" y="1691640"/>
            <a:ext cx="1716024" cy="1188720"/>
          </a:xfrm>
          <a:prstGeom prst="roundRect">
            <a:avLst>
              <a:gd name="adj" fmla="val 6923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10024872" y="1874520"/>
            <a:ext cx="640080" cy="347472"/>
          </a:xfrm>
          <a:prstGeom prst="roundRect">
            <a:avLst>
              <a:gd name="adj" fmla="val 15789"/>
            </a:avLst>
          </a:prstGeom>
          <a:solidFill>
            <a:srgbClr val="1F3A5F"/>
          </a:solidFill>
          <a:ln/>
        </p:spPr>
      </p:sp>
      <p:sp>
        <p:nvSpPr>
          <p:cNvPr id="26" name="Text 24"/>
          <p:cNvSpPr/>
          <p:nvPr/>
        </p:nvSpPr>
        <p:spPr>
          <a:xfrm>
            <a:off x="10024872" y="1874520"/>
            <a:ext cx="640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M6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9997440" y="2313432"/>
            <a:ext cx="14417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Delay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640080" y="3063240"/>
            <a:ext cx="1716024" cy="1188720"/>
          </a:xfrm>
          <a:prstGeom prst="roundRect">
            <a:avLst>
              <a:gd name="adj" fmla="val 6923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804672" y="3246120"/>
            <a:ext cx="640080" cy="347472"/>
          </a:xfrm>
          <a:prstGeom prst="roundRect">
            <a:avLst>
              <a:gd name="adj" fmla="val 15789"/>
            </a:avLst>
          </a:prstGeom>
          <a:solidFill>
            <a:srgbClr val="1F3A5F"/>
          </a:solidFill>
          <a:ln/>
        </p:spPr>
      </p:sp>
      <p:sp>
        <p:nvSpPr>
          <p:cNvPr id="30" name="Text 28"/>
          <p:cNvSpPr/>
          <p:nvPr/>
        </p:nvSpPr>
        <p:spPr>
          <a:xfrm>
            <a:off x="804672" y="3246120"/>
            <a:ext cx="640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M7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777240" y="3685032"/>
            <a:ext cx="14417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Counterattack</a:t>
            </a:r>
            <a:endParaRPr lang="en-US" sz="1250" dirty="0"/>
          </a:p>
        </p:txBody>
      </p:sp>
      <p:sp>
        <p:nvSpPr>
          <p:cNvPr id="32" name="Shape 30"/>
          <p:cNvSpPr/>
          <p:nvPr/>
        </p:nvSpPr>
        <p:spPr>
          <a:xfrm>
            <a:off x="2484120" y="3063240"/>
            <a:ext cx="1716024" cy="1188720"/>
          </a:xfrm>
          <a:prstGeom prst="roundRect">
            <a:avLst>
              <a:gd name="adj" fmla="val 6923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2648712" y="3246120"/>
            <a:ext cx="640080" cy="347472"/>
          </a:xfrm>
          <a:prstGeom prst="roundRect">
            <a:avLst>
              <a:gd name="adj" fmla="val 15789"/>
            </a:avLst>
          </a:prstGeom>
          <a:solidFill>
            <a:srgbClr val="1F3A5F"/>
          </a:solidFill>
          <a:ln/>
        </p:spPr>
      </p:sp>
      <p:sp>
        <p:nvSpPr>
          <p:cNvPr id="34" name="Text 32"/>
          <p:cNvSpPr/>
          <p:nvPr/>
        </p:nvSpPr>
        <p:spPr>
          <a:xfrm>
            <a:off x="2648712" y="3246120"/>
            <a:ext cx="640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M8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2621280" y="3685032"/>
            <a:ext cx="14417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Isolation / Retrograde</a:t>
            </a:r>
            <a:endParaRPr lang="en-US" sz="1250" dirty="0"/>
          </a:p>
        </p:txBody>
      </p:sp>
      <p:sp>
        <p:nvSpPr>
          <p:cNvPr id="36" name="Shape 34"/>
          <p:cNvSpPr/>
          <p:nvPr/>
        </p:nvSpPr>
        <p:spPr>
          <a:xfrm>
            <a:off x="4328160" y="3063240"/>
            <a:ext cx="1716024" cy="1188720"/>
          </a:xfrm>
          <a:prstGeom prst="roundRect">
            <a:avLst>
              <a:gd name="adj" fmla="val 6923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4492752" y="3246120"/>
            <a:ext cx="640080" cy="347472"/>
          </a:xfrm>
          <a:prstGeom prst="roundRect">
            <a:avLst>
              <a:gd name="adj" fmla="val 15789"/>
            </a:avLst>
          </a:prstGeom>
          <a:solidFill>
            <a:srgbClr val="1F3A5F"/>
          </a:solidFill>
          <a:ln/>
        </p:spPr>
      </p:sp>
      <p:sp>
        <p:nvSpPr>
          <p:cNvPr id="38" name="Text 36"/>
          <p:cNvSpPr/>
          <p:nvPr/>
        </p:nvSpPr>
        <p:spPr>
          <a:xfrm>
            <a:off x="4492752" y="3246120"/>
            <a:ext cx="640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M9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4465320" y="3685032"/>
            <a:ext cx="14417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Spoiling Attack</a:t>
            </a:r>
            <a:endParaRPr lang="en-US" sz="1250" dirty="0"/>
          </a:p>
        </p:txBody>
      </p:sp>
      <p:sp>
        <p:nvSpPr>
          <p:cNvPr id="40" name="Shape 38"/>
          <p:cNvSpPr/>
          <p:nvPr/>
        </p:nvSpPr>
        <p:spPr>
          <a:xfrm>
            <a:off x="6172200" y="3063240"/>
            <a:ext cx="1716024" cy="1188720"/>
          </a:xfrm>
          <a:prstGeom prst="roundRect">
            <a:avLst>
              <a:gd name="adj" fmla="val 6923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6336792" y="3246120"/>
            <a:ext cx="640080" cy="347472"/>
          </a:xfrm>
          <a:prstGeom prst="roundRect">
            <a:avLst>
              <a:gd name="adj" fmla="val 15789"/>
            </a:avLst>
          </a:prstGeom>
          <a:solidFill>
            <a:srgbClr val="1F3A5F"/>
          </a:solidFill>
          <a:ln/>
        </p:spPr>
      </p:sp>
      <p:sp>
        <p:nvSpPr>
          <p:cNvPr id="42" name="Text 40"/>
          <p:cNvSpPr/>
          <p:nvPr/>
        </p:nvSpPr>
        <p:spPr>
          <a:xfrm>
            <a:off x="6336792" y="3246120"/>
            <a:ext cx="640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M10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6309360" y="3685032"/>
            <a:ext cx="14417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Exploitation &amp; Pursuit</a:t>
            </a:r>
            <a:endParaRPr lang="en-US" sz="1250" dirty="0"/>
          </a:p>
        </p:txBody>
      </p:sp>
      <p:sp>
        <p:nvSpPr>
          <p:cNvPr id="46" name="Shape 38"/>
          <p:cNvSpPr/>
          <p:nvPr/>
        </p:nvSpPr>
        <p:spPr>
          <a:xfrm>
            <a:off x="8016240" y="3063240"/>
            <a:ext cx="1716024" cy="1188720"/>
          </a:xfrm>
          <a:prstGeom prst="roundRect">
            <a:avLst>
              <a:gd name="adj" fmla="val 6923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47" name="Shape 39"/>
          <p:cNvSpPr/>
          <p:nvPr/>
        </p:nvSpPr>
        <p:spPr>
          <a:xfrm>
            <a:off x="8180832" y="3246120"/>
            <a:ext cx="640080" cy="347472"/>
          </a:xfrm>
          <a:prstGeom prst="roundRect">
            <a:avLst>
              <a:gd name="adj" fmla="val 15789"/>
            </a:avLst>
          </a:prstGeom>
          <a:solidFill>
            <a:srgbClr val="1F3A5F"/>
          </a:solidFill>
          <a:ln/>
        </p:spPr>
      </p:sp>
      <p:sp>
        <p:nvSpPr>
          <p:cNvPr id="48" name="Text 40"/>
          <p:cNvSpPr/>
          <p:nvPr/>
        </p:nvSpPr>
        <p:spPr>
          <a:xfrm>
            <a:off x="8180832" y="3246120"/>
            <a:ext cx="640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M11</a:t>
            </a:r>
            <a:endParaRPr lang="en-US" sz="1200" dirty="0"/>
          </a:p>
        </p:txBody>
      </p:sp>
      <p:sp>
        <p:nvSpPr>
          <p:cNvPr id="49" name="Text 41"/>
          <p:cNvSpPr/>
          <p:nvPr/>
        </p:nvSpPr>
        <p:spPr>
          <a:xfrm>
            <a:off x="8153400" y="3685032"/>
            <a:ext cx="14417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Reconstitution</a:t>
            </a:r>
            <a:endParaRPr lang="en-US" sz="1250" dirty="0"/>
          </a:p>
        </p:txBody>
      </p:sp>
      <p:sp>
        <p:nvSpPr>
          <p:cNvPr id="44" name="Text 42"/>
          <p:cNvSpPr/>
          <p:nvPr/>
        </p:nvSpPr>
        <p:spPr>
          <a:xfrm>
            <a:off x="640080" y="461772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scheme of maneuver names a sequence with one main effort — e.g.  </a:t>
            </a:r>
            <a:pPr algn="ctr" indent="0" marL="0">
              <a:buNone/>
            </a:pPr>
            <a:r>
              <a:rPr lang="en-US" sz="1400" b="1" i="1" dirty="0">
                <a:solidFill>
                  <a:srgbClr val="2E5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 → Ambush → Delay → Counterattack → Exploitation</a:t>
            </a:r>
            <a:endParaRPr lang="en-US" sz="1400" dirty="0"/>
          </a:p>
        </p:txBody>
      </p:sp>
      <p:sp>
        <p:nvSpPr>
          <p:cNvPr id="45" name="Text 43"/>
          <p:cNvSpPr/>
          <p:nvPr/>
        </p:nvSpPr>
        <p:spPr>
          <a:xfrm>
            <a:off x="1280160" y="516636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form is authored as durable intent + mechanism (mapped to a zero-trust pillar), not a perishable product name — so the doctrine survives tool churn.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828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CAMPAIGN, NOT A GRIND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Phasing — a main effort for every phase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10881360" cy="658368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77240" y="1709928"/>
            <a:ext cx="2194560" cy="438912"/>
          </a:xfrm>
          <a:prstGeom prst="roundRect">
            <a:avLst>
              <a:gd name="adj" fmla="val 14583"/>
            </a:avLst>
          </a:prstGeom>
          <a:solidFill>
            <a:srgbClr val="1F3A5F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— Shape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200400" y="1600200"/>
            <a:ext cx="5852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CPE, ZT hardening, partnerships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9144000" y="1600200"/>
            <a:ext cx="2286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M1 · M2 · M3 · M9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40080" y="2359152"/>
            <a:ext cx="10881360" cy="658368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777240" y="2468880"/>
            <a:ext cx="2194560" cy="438912"/>
          </a:xfrm>
          <a:prstGeom prst="roundRect">
            <a:avLst>
              <a:gd name="adj" fmla="val 14583"/>
            </a:avLst>
          </a:prstGeom>
          <a:solidFill>
            <a:srgbClr val="1F3A5F"/>
          </a:solidFill>
          <a:ln/>
        </p:spPr>
      </p:sp>
      <p:sp>
        <p:nvSpPr>
          <p:cNvPr id="11" name="Text 9"/>
          <p:cNvSpPr/>
          <p:nvPr/>
        </p:nvSpPr>
        <p:spPr>
          <a:xfrm>
            <a:off x="777240" y="2468880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— Deter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200400" y="2359152"/>
            <a:ext cx="5852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Visible hardening, deception grid, attribution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9144000" y="2359152"/>
            <a:ext cx="2286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M3 · M4 · M5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40080" y="3118104"/>
            <a:ext cx="10881360" cy="658368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77240" y="3227832"/>
            <a:ext cx="2194560" cy="438912"/>
          </a:xfrm>
          <a:prstGeom prst="roundRect">
            <a:avLst>
              <a:gd name="adj" fmla="val 14583"/>
            </a:avLst>
          </a:prstGeom>
          <a:solidFill>
            <a:srgbClr val="1F3A5F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3227832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 — Seize Initiative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200400" y="3118104"/>
            <a:ext cx="5852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 early, canalize, buy time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9144000" y="3118104"/>
            <a:ext cx="2286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M1 · M4 · M6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40080" y="3877056"/>
            <a:ext cx="10881360" cy="658368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777240" y="3986784"/>
            <a:ext cx="2194560" cy="438912"/>
          </a:xfrm>
          <a:prstGeom prst="roundRect">
            <a:avLst>
              <a:gd name="adj" fmla="val 14583"/>
            </a:avLst>
          </a:prstGeom>
          <a:solidFill>
            <a:srgbClr val="1F3A5F"/>
          </a:solidFill>
          <a:ln/>
        </p:spPr>
      </p:sp>
      <p:sp>
        <p:nvSpPr>
          <p:cNvPr id="21" name="Text 19"/>
          <p:cNvSpPr/>
          <p:nvPr/>
        </p:nvSpPr>
        <p:spPr>
          <a:xfrm>
            <a:off x="777240" y="3986784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III — Dominate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200400" y="3877056"/>
            <a:ext cx="5852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Hunt, contain, evict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9144000" y="3877056"/>
            <a:ext cx="2286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M7 · M8 · M5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640080" y="4636008"/>
            <a:ext cx="10881360" cy="658368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777240" y="4745736"/>
            <a:ext cx="2194560" cy="438912"/>
          </a:xfrm>
          <a:prstGeom prst="roundRect">
            <a:avLst>
              <a:gd name="adj" fmla="val 14583"/>
            </a:avLst>
          </a:prstGeom>
          <a:solidFill>
            <a:srgbClr val="1F3A5F"/>
          </a:solidFill>
          <a:ln/>
        </p:spPr>
      </p:sp>
      <p:sp>
        <p:nvSpPr>
          <p:cNvPr id="26" name="Text 24"/>
          <p:cNvSpPr/>
          <p:nvPr/>
        </p:nvSpPr>
        <p:spPr>
          <a:xfrm>
            <a:off x="777240" y="4745736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 — Stabilize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3200400" y="4636008"/>
            <a:ext cx="5852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Eradicate, verify, preserve availability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9144000" y="4636008"/>
            <a:ext cx="2286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M8 · M10 · M11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640080" y="5394960"/>
            <a:ext cx="10881360" cy="658368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777240" y="5504688"/>
            <a:ext cx="2194560" cy="438912"/>
          </a:xfrm>
          <a:prstGeom prst="roundRect">
            <a:avLst>
              <a:gd name="adj" fmla="val 14583"/>
            </a:avLst>
          </a:prstGeom>
          <a:solidFill>
            <a:srgbClr val="1F3A5F"/>
          </a:solidFill>
          <a:ln/>
        </p:spPr>
      </p:sp>
      <p:sp>
        <p:nvSpPr>
          <p:cNvPr id="31" name="Text 29"/>
          <p:cNvSpPr/>
          <p:nvPr/>
        </p:nvSpPr>
        <p:spPr>
          <a:xfrm>
            <a:off x="777240" y="5504688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 — Restore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3200400" y="5394960"/>
            <a:ext cx="5852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Recover, harden, update doctrine &amp; PCIRs</a:t>
            </a:r>
            <a:endParaRPr lang="en-US" sz="1350" dirty="0"/>
          </a:p>
        </p:txBody>
      </p:sp>
      <p:sp>
        <p:nvSpPr>
          <p:cNvPr id="33" name="Text 31"/>
          <p:cNvSpPr/>
          <p:nvPr/>
        </p:nvSpPr>
        <p:spPr>
          <a:xfrm>
            <a:off x="9144000" y="5394960"/>
            <a:ext cx="2286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M11 · M10 · M2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828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MEASURING POSITIONAL ADVANTAGE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honest scoreboard: temporal advantage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10881360" cy="1371600"/>
          </a:xfrm>
          <a:prstGeom prst="roundRect">
            <a:avLst>
              <a:gd name="adj" fmla="val 6667"/>
            </a:avLst>
          </a:prstGeom>
          <a:solidFill>
            <a:srgbClr val="0D1826"/>
          </a:solidFill>
          <a:ln/>
          <a:effectLst>
            <a:outerShdw sx="100000" sy="100000" kx="0" ky="0" algn="bl" rotWithShape="0" blurRad="101600" dist="38100" dir="5400000">
              <a:srgbClr val="334455">
                <a:alpha val="3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14400" y="178308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E8C7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SIGNATURE METRIC — TEMPORAL ADVANTAGE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914400" y="2194560"/>
            <a:ext cx="10332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Defender decision tempo (detect → decide → contain)   vs.   adversary dwell time.</a:t>
            </a:r>
            <a:pPr indent="0" marL="0">
              <a:buNone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A cycle wins when temporal advantage is positive at the required confidence.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40080" y="3246120"/>
            <a:ext cx="5257800" cy="1143000"/>
          </a:xfrm>
          <a:prstGeom prst="roundRect">
            <a:avLst>
              <a:gd name="adj" fmla="val 7200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914400" y="3410712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Positional advantage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14400" y="3794760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 of attempts canalized into instrumented terrain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172200" y="3246120"/>
            <a:ext cx="5257800" cy="1143000"/>
          </a:xfrm>
          <a:prstGeom prst="roundRect">
            <a:avLst>
              <a:gd name="adj" fmla="val 7200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446520" y="3410712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imposition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446520" y="3794760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Decoy interactions; adversary re-tooling forced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40080" y="4572000"/>
            <a:ext cx="5257800" cy="1143000"/>
          </a:xfrm>
          <a:prstGeom prst="roundRect">
            <a:avLst>
              <a:gd name="adj" fmla="val 7200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914400" y="4736592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Resilience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914400" y="5120640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Incidents contained without loss of statutory availability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172200" y="4572000"/>
            <a:ext cx="5257800" cy="1143000"/>
          </a:xfrm>
          <a:prstGeom prst="roundRect">
            <a:avLst>
              <a:gd name="adj" fmla="val 7200"/>
            </a:avLst>
          </a:prstGeom>
          <a:solidFill>
            <a:srgbClr val="FFFFFF"/>
          </a:solidFill>
          <a:ln w="12700">
            <a:solidFill>
              <a:srgbClr val="D9E2EE"/>
            </a:solidFill>
            <a:prstDash val="solid"/>
          </a:ln>
          <a:effectLst>
            <a:outerShdw sx="100000" sy="100000" kx="0" ky="0" algn="bl" rotWithShape="0" blurRad="76200" dist="25400" dir="5400000">
              <a:srgbClr val="8899AA">
                <a:alpha val="28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446520" y="4736592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Maturity vector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46520" y="5120640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ZTMM movement Traditional → Optimal, per pillar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40080" y="297180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2E5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Supporting measures of effectiveness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2026-08-06T20:31:01Z</dcterms:created>
  <dcterms:modified xsi:type="dcterms:W3CDTF">2026-08-06T20:31:01Z</dcterms:modified>
</cp:coreProperties>
</file>